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7" r:id="rId3"/>
    <p:sldId id="296" r:id="rId4"/>
    <p:sldId id="297" r:id="rId5"/>
    <p:sldId id="298" r:id="rId6"/>
    <p:sldId id="299" r:id="rId7"/>
    <p:sldId id="295" r:id="rId8"/>
    <p:sldId id="278" r:id="rId9"/>
    <p:sldId id="290" r:id="rId10"/>
    <p:sldId id="258" r:id="rId11"/>
    <p:sldId id="300" r:id="rId12"/>
    <p:sldId id="259" r:id="rId13"/>
    <p:sldId id="262" r:id="rId14"/>
    <p:sldId id="292" r:id="rId15"/>
    <p:sldId id="291" r:id="rId16"/>
    <p:sldId id="282" r:id="rId17"/>
    <p:sldId id="286" r:id="rId18"/>
    <p:sldId id="294" r:id="rId19"/>
    <p:sldId id="289" r:id="rId20"/>
    <p:sldId id="306" r:id="rId21"/>
    <p:sldId id="307" r:id="rId22"/>
    <p:sldId id="263" r:id="rId23"/>
    <p:sldId id="283" r:id="rId24"/>
    <p:sldId id="293" r:id="rId25"/>
    <p:sldId id="287" r:id="rId26"/>
    <p:sldId id="266" r:id="rId27"/>
    <p:sldId id="267" r:id="rId28"/>
    <p:sldId id="268" r:id="rId29"/>
    <p:sldId id="272" r:id="rId30"/>
    <p:sldId id="273" r:id="rId31"/>
    <p:sldId id="284" r:id="rId32"/>
    <p:sldId id="279" r:id="rId33"/>
    <p:sldId id="274" r:id="rId34"/>
    <p:sldId id="285" r:id="rId35"/>
    <p:sldId id="301" r:id="rId36"/>
    <p:sldId id="303" r:id="rId37"/>
    <p:sldId id="305" r:id="rId38"/>
    <p:sldId id="288" r:id="rId39"/>
    <p:sldId id="304" r:id="rId40"/>
    <p:sldId id="30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7185AD-5884-4B93-B67F-639CCABD1FAC}" type="datetimeFigureOut">
              <a:rPr lang="en-US" smtClean="0"/>
              <a:t>7/18/2020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5D0A50-4247-4FD5-B5B3-4C7C3A5E3097}" type="slidenum">
              <a:rPr lang="en-US" smtClean="0"/>
              <a:t>‹#›</a:t>
            </a:fld>
            <a:endParaRPr lang="en-US"/>
          </a:p>
        </p:txBody>
      </p:sp>
    </p:spTree>
    <p:extLst>
      <p:ext uri="{BB962C8B-B14F-4D97-AF65-F5344CB8AC3E}">
        <p14:creationId xmlns:p14="http://schemas.microsoft.com/office/powerpoint/2010/main" val="726637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DF427-6F5E-4D23-A975-42606C366E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4CAC51-AA8C-450E-9A55-8AEDC3AAC4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07E63F-76F4-4209-BD8C-EBC49222F122}"/>
              </a:ext>
            </a:extLst>
          </p:cNvPr>
          <p:cNvSpPr>
            <a:spLocks noGrp="1"/>
          </p:cNvSpPr>
          <p:nvPr>
            <p:ph type="dt" sz="half" idx="10"/>
          </p:nvPr>
        </p:nvSpPr>
        <p:spPr/>
        <p:txBody>
          <a:bodyPr/>
          <a:lstStyle/>
          <a:p>
            <a:fld id="{049AF1D4-C3A2-4501-8FA3-4961248D4469}" type="datetimeFigureOut">
              <a:rPr lang="en-US" smtClean="0"/>
              <a:t>7/18/2020</a:t>
            </a:fld>
            <a:endParaRPr lang="en-US"/>
          </a:p>
        </p:txBody>
      </p:sp>
      <p:sp>
        <p:nvSpPr>
          <p:cNvPr id="5" name="Footer Placeholder 4">
            <a:extLst>
              <a:ext uri="{FF2B5EF4-FFF2-40B4-BE49-F238E27FC236}">
                <a16:creationId xmlns:a16="http://schemas.microsoft.com/office/drawing/2014/main" id="{1D434007-9D55-43F4-8728-17CDF5E293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F0C1A4-C572-4A0B-8C3D-C01717CD069F}"/>
              </a:ext>
            </a:extLst>
          </p:cNvPr>
          <p:cNvSpPr>
            <a:spLocks noGrp="1"/>
          </p:cNvSpPr>
          <p:nvPr>
            <p:ph type="sldNum" sz="quarter" idx="12"/>
          </p:nvPr>
        </p:nvSpPr>
        <p:spPr/>
        <p:txBody>
          <a:bodyPr/>
          <a:lstStyle/>
          <a:p>
            <a:fld id="{99391008-6C75-4387-8523-26986529D5E6}" type="slidenum">
              <a:rPr lang="en-US" smtClean="0"/>
              <a:t>‹#›</a:t>
            </a:fld>
            <a:endParaRPr lang="en-US"/>
          </a:p>
        </p:txBody>
      </p:sp>
    </p:spTree>
    <p:extLst>
      <p:ext uri="{BB962C8B-B14F-4D97-AF65-F5344CB8AC3E}">
        <p14:creationId xmlns:p14="http://schemas.microsoft.com/office/powerpoint/2010/main" val="218562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BB596-60C3-46A2-AF90-24CDBACD3F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FD91D5-D950-4EA1-BFA6-E3363A217A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87A857-1878-4068-B6D0-5157A0A9A049}"/>
              </a:ext>
            </a:extLst>
          </p:cNvPr>
          <p:cNvSpPr>
            <a:spLocks noGrp="1"/>
          </p:cNvSpPr>
          <p:nvPr>
            <p:ph type="dt" sz="half" idx="10"/>
          </p:nvPr>
        </p:nvSpPr>
        <p:spPr/>
        <p:txBody>
          <a:bodyPr/>
          <a:lstStyle/>
          <a:p>
            <a:fld id="{049AF1D4-C3A2-4501-8FA3-4961248D4469}" type="datetimeFigureOut">
              <a:rPr lang="en-US" smtClean="0"/>
              <a:t>7/18/2020</a:t>
            </a:fld>
            <a:endParaRPr lang="en-US"/>
          </a:p>
        </p:txBody>
      </p:sp>
      <p:sp>
        <p:nvSpPr>
          <p:cNvPr id="5" name="Footer Placeholder 4">
            <a:extLst>
              <a:ext uri="{FF2B5EF4-FFF2-40B4-BE49-F238E27FC236}">
                <a16:creationId xmlns:a16="http://schemas.microsoft.com/office/drawing/2014/main" id="{392FB0C6-0F7B-4520-A5A8-01AFA8D971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E077C1-0B57-4753-919B-3B7087581860}"/>
              </a:ext>
            </a:extLst>
          </p:cNvPr>
          <p:cNvSpPr>
            <a:spLocks noGrp="1"/>
          </p:cNvSpPr>
          <p:nvPr>
            <p:ph type="sldNum" sz="quarter" idx="12"/>
          </p:nvPr>
        </p:nvSpPr>
        <p:spPr/>
        <p:txBody>
          <a:bodyPr/>
          <a:lstStyle/>
          <a:p>
            <a:fld id="{99391008-6C75-4387-8523-26986529D5E6}" type="slidenum">
              <a:rPr lang="en-US" smtClean="0"/>
              <a:t>‹#›</a:t>
            </a:fld>
            <a:endParaRPr lang="en-US"/>
          </a:p>
        </p:txBody>
      </p:sp>
    </p:spTree>
    <p:extLst>
      <p:ext uri="{BB962C8B-B14F-4D97-AF65-F5344CB8AC3E}">
        <p14:creationId xmlns:p14="http://schemas.microsoft.com/office/powerpoint/2010/main" val="3073828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127B255-B13A-4DA1-8E7B-1C98548C972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4A7BB2-4728-4566-882E-AB167A0EB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09ADAE-E002-4A5B-8D34-30DC5A6C9F6F}"/>
              </a:ext>
            </a:extLst>
          </p:cNvPr>
          <p:cNvSpPr>
            <a:spLocks noGrp="1"/>
          </p:cNvSpPr>
          <p:nvPr>
            <p:ph type="dt" sz="half" idx="10"/>
          </p:nvPr>
        </p:nvSpPr>
        <p:spPr/>
        <p:txBody>
          <a:bodyPr/>
          <a:lstStyle/>
          <a:p>
            <a:fld id="{049AF1D4-C3A2-4501-8FA3-4961248D4469}" type="datetimeFigureOut">
              <a:rPr lang="en-US" smtClean="0"/>
              <a:t>7/18/2020</a:t>
            </a:fld>
            <a:endParaRPr lang="en-US"/>
          </a:p>
        </p:txBody>
      </p:sp>
      <p:sp>
        <p:nvSpPr>
          <p:cNvPr id="5" name="Footer Placeholder 4">
            <a:extLst>
              <a:ext uri="{FF2B5EF4-FFF2-40B4-BE49-F238E27FC236}">
                <a16:creationId xmlns:a16="http://schemas.microsoft.com/office/drawing/2014/main" id="{8BF4E3FB-1382-41C2-831B-A5DCBF6976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B71FD-175D-4771-BC5F-690E5846B449}"/>
              </a:ext>
            </a:extLst>
          </p:cNvPr>
          <p:cNvSpPr>
            <a:spLocks noGrp="1"/>
          </p:cNvSpPr>
          <p:nvPr>
            <p:ph type="sldNum" sz="quarter" idx="12"/>
          </p:nvPr>
        </p:nvSpPr>
        <p:spPr/>
        <p:txBody>
          <a:bodyPr/>
          <a:lstStyle/>
          <a:p>
            <a:fld id="{99391008-6C75-4387-8523-26986529D5E6}" type="slidenum">
              <a:rPr lang="en-US" smtClean="0"/>
              <a:t>‹#›</a:t>
            </a:fld>
            <a:endParaRPr lang="en-US"/>
          </a:p>
        </p:txBody>
      </p:sp>
    </p:spTree>
    <p:extLst>
      <p:ext uri="{BB962C8B-B14F-4D97-AF65-F5344CB8AC3E}">
        <p14:creationId xmlns:p14="http://schemas.microsoft.com/office/powerpoint/2010/main" val="588668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1AC05-AB9A-4ACB-9C43-6E71E404C0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E9FF93-5B28-4100-8D0A-357BE64826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1CBE25-37E5-4D7C-8531-3720061F9CEB}"/>
              </a:ext>
            </a:extLst>
          </p:cNvPr>
          <p:cNvSpPr>
            <a:spLocks noGrp="1"/>
          </p:cNvSpPr>
          <p:nvPr>
            <p:ph type="dt" sz="half" idx="10"/>
          </p:nvPr>
        </p:nvSpPr>
        <p:spPr/>
        <p:txBody>
          <a:bodyPr/>
          <a:lstStyle/>
          <a:p>
            <a:fld id="{049AF1D4-C3A2-4501-8FA3-4961248D4469}" type="datetimeFigureOut">
              <a:rPr lang="en-US" smtClean="0"/>
              <a:t>7/18/2020</a:t>
            </a:fld>
            <a:endParaRPr lang="en-US"/>
          </a:p>
        </p:txBody>
      </p:sp>
      <p:sp>
        <p:nvSpPr>
          <p:cNvPr id="5" name="Footer Placeholder 4">
            <a:extLst>
              <a:ext uri="{FF2B5EF4-FFF2-40B4-BE49-F238E27FC236}">
                <a16:creationId xmlns:a16="http://schemas.microsoft.com/office/drawing/2014/main" id="{FE993808-62BB-4BF0-8E1D-CE540722B6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3A680E-DF80-4FF2-B5AB-535BFBCFF73C}"/>
              </a:ext>
            </a:extLst>
          </p:cNvPr>
          <p:cNvSpPr>
            <a:spLocks noGrp="1"/>
          </p:cNvSpPr>
          <p:nvPr>
            <p:ph type="sldNum" sz="quarter" idx="12"/>
          </p:nvPr>
        </p:nvSpPr>
        <p:spPr/>
        <p:txBody>
          <a:bodyPr/>
          <a:lstStyle/>
          <a:p>
            <a:fld id="{99391008-6C75-4387-8523-26986529D5E6}" type="slidenum">
              <a:rPr lang="en-US" smtClean="0"/>
              <a:t>‹#›</a:t>
            </a:fld>
            <a:endParaRPr lang="en-US"/>
          </a:p>
        </p:txBody>
      </p:sp>
    </p:spTree>
    <p:extLst>
      <p:ext uri="{BB962C8B-B14F-4D97-AF65-F5344CB8AC3E}">
        <p14:creationId xmlns:p14="http://schemas.microsoft.com/office/powerpoint/2010/main" val="1661579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E6783-59C6-4508-B270-29424E9A5C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534930-C419-4146-91B5-FE9A9201B6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DC53E9-7DFA-4D79-A103-89DE3C3BF47E}"/>
              </a:ext>
            </a:extLst>
          </p:cNvPr>
          <p:cNvSpPr>
            <a:spLocks noGrp="1"/>
          </p:cNvSpPr>
          <p:nvPr>
            <p:ph type="dt" sz="half" idx="10"/>
          </p:nvPr>
        </p:nvSpPr>
        <p:spPr/>
        <p:txBody>
          <a:bodyPr/>
          <a:lstStyle/>
          <a:p>
            <a:fld id="{049AF1D4-C3A2-4501-8FA3-4961248D4469}" type="datetimeFigureOut">
              <a:rPr lang="en-US" smtClean="0"/>
              <a:t>7/18/2020</a:t>
            </a:fld>
            <a:endParaRPr lang="en-US"/>
          </a:p>
        </p:txBody>
      </p:sp>
      <p:sp>
        <p:nvSpPr>
          <p:cNvPr id="5" name="Footer Placeholder 4">
            <a:extLst>
              <a:ext uri="{FF2B5EF4-FFF2-40B4-BE49-F238E27FC236}">
                <a16:creationId xmlns:a16="http://schemas.microsoft.com/office/drawing/2014/main" id="{8269D60F-E66E-4C40-959A-E4B78082F1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914740-1C87-4C16-8C83-72BBE270B5A1}"/>
              </a:ext>
            </a:extLst>
          </p:cNvPr>
          <p:cNvSpPr>
            <a:spLocks noGrp="1"/>
          </p:cNvSpPr>
          <p:nvPr>
            <p:ph type="sldNum" sz="quarter" idx="12"/>
          </p:nvPr>
        </p:nvSpPr>
        <p:spPr/>
        <p:txBody>
          <a:bodyPr/>
          <a:lstStyle/>
          <a:p>
            <a:fld id="{99391008-6C75-4387-8523-26986529D5E6}" type="slidenum">
              <a:rPr lang="en-US" smtClean="0"/>
              <a:t>‹#›</a:t>
            </a:fld>
            <a:endParaRPr lang="en-US"/>
          </a:p>
        </p:txBody>
      </p:sp>
    </p:spTree>
    <p:extLst>
      <p:ext uri="{BB962C8B-B14F-4D97-AF65-F5344CB8AC3E}">
        <p14:creationId xmlns:p14="http://schemas.microsoft.com/office/powerpoint/2010/main" val="2301194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EC407-DAE3-4837-9774-9589E4F817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20BE0A-3F12-41B1-A72D-AE1BF6D5321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26146A-6348-49E6-A010-A2AFD2599BC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3778532-9901-4186-BF72-F488DB231A59}"/>
              </a:ext>
            </a:extLst>
          </p:cNvPr>
          <p:cNvSpPr>
            <a:spLocks noGrp="1"/>
          </p:cNvSpPr>
          <p:nvPr>
            <p:ph type="dt" sz="half" idx="10"/>
          </p:nvPr>
        </p:nvSpPr>
        <p:spPr/>
        <p:txBody>
          <a:bodyPr/>
          <a:lstStyle/>
          <a:p>
            <a:fld id="{049AF1D4-C3A2-4501-8FA3-4961248D4469}" type="datetimeFigureOut">
              <a:rPr lang="en-US" smtClean="0"/>
              <a:t>7/18/2020</a:t>
            </a:fld>
            <a:endParaRPr lang="en-US"/>
          </a:p>
        </p:txBody>
      </p:sp>
      <p:sp>
        <p:nvSpPr>
          <p:cNvPr id="6" name="Footer Placeholder 5">
            <a:extLst>
              <a:ext uri="{FF2B5EF4-FFF2-40B4-BE49-F238E27FC236}">
                <a16:creationId xmlns:a16="http://schemas.microsoft.com/office/drawing/2014/main" id="{7795C108-D5CF-4D5B-888D-F70D0F5320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F29DA7-78AA-4C2A-90B8-EE6551CEAA6F}"/>
              </a:ext>
            </a:extLst>
          </p:cNvPr>
          <p:cNvSpPr>
            <a:spLocks noGrp="1"/>
          </p:cNvSpPr>
          <p:nvPr>
            <p:ph type="sldNum" sz="quarter" idx="12"/>
          </p:nvPr>
        </p:nvSpPr>
        <p:spPr/>
        <p:txBody>
          <a:bodyPr/>
          <a:lstStyle/>
          <a:p>
            <a:fld id="{99391008-6C75-4387-8523-26986529D5E6}" type="slidenum">
              <a:rPr lang="en-US" smtClean="0"/>
              <a:t>‹#›</a:t>
            </a:fld>
            <a:endParaRPr lang="en-US"/>
          </a:p>
        </p:txBody>
      </p:sp>
    </p:spTree>
    <p:extLst>
      <p:ext uri="{BB962C8B-B14F-4D97-AF65-F5344CB8AC3E}">
        <p14:creationId xmlns:p14="http://schemas.microsoft.com/office/powerpoint/2010/main" val="2831624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01D1-C36D-43E8-B058-5675414AFDD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DD7A39-58EE-47C6-83C8-18983DF0CD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ECD6B7-566B-4800-889A-BA6F8AEE30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03F356-9307-4557-9CC6-BD29C22147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AD83E5-DE69-4428-9356-1D50565BB4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AE52398-F4DF-4791-8783-5C165B8DA8FC}"/>
              </a:ext>
            </a:extLst>
          </p:cNvPr>
          <p:cNvSpPr>
            <a:spLocks noGrp="1"/>
          </p:cNvSpPr>
          <p:nvPr>
            <p:ph type="dt" sz="half" idx="10"/>
          </p:nvPr>
        </p:nvSpPr>
        <p:spPr/>
        <p:txBody>
          <a:bodyPr/>
          <a:lstStyle/>
          <a:p>
            <a:fld id="{049AF1D4-C3A2-4501-8FA3-4961248D4469}" type="datetimeFigureOut">
              <a:rPr lang="en-US" smtClean="0"/>
              <a:t>7/18/2020</a:t>
            </a:fld>
            <a:endParaRPr lang="en-US"/>
          </a:p>
        </p:txBody>
      </p:sp>
      <p:sp>
        <p:nvSpPr>
          <p:cNvPr id="8" name="Footer Placeholder 7">
            <a:extLst>
              <a:ext uri="{FF2B5EF4-FFF2-40B4-BE49-F238E27FC236}">
                <a16:creationId xmlns:a16="http://schemas.microsoft.com/office/drawing/2014/main" id="{1558628A-ECB0-4AEF-B9D3-3DD581D39A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BC5F5F-163F-49EB-995B-5E1E9CB0521A}"/>
              </a:ext>
            </a:extLst>
          </p:cNvPr>
          <p:cNvSpPr>
            <a:spLocks noGrp="1"/>
          </p:cNvSpPr>
          <p:nvPr>
            <p:ph type="sldNum" sz="quarter" idx="12"/>
          </p:nvPr>
        </p:nvSpPr>
        <p:spPr/>
        <p:txBody>
          <a:bodyPr/>
          <a:lstStyle/>
          <a:p>
            <a:fld id="{99391008-6C75-4387-8523-26986529D5E6}" type="slidenum">
              <a:rPr lang="en-US" smtClean="0"/>
              <a:t>‹#›</a:t>
            </a:fld>
            <a:endParaRPr lang="en-US"/>
          </a:p>
        </p:txBody>
      </p:sp>
    </p:spTree>
    <p:extLst>
      <p:ext uri="{BB962C8B-B14F-4D97-AF65-F5344CB8AC3E}">
        <p14:creationId xmlns:p14="http://schemas.microsoft.com/office/powerpoint/2010/main" val="1179897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51A13-D7F5-49BC-B4FB-5C80BB76D3A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D4114D-7F90-4096-BF20-16D2B0F5AF21}"/>
              </a:ext>
            </a:extLst>
          </p:cNvPr>
          <p:cNvSpPr>
            <a:spLocks noGrp="1"/>
          </p:cNvSpPr>
          <p:nvPr>
            <p:ph type="dt" sz="half" idx="10"/>
          </p:nvPr>
        </p:nvSpPr>
        <p:spPr/>
        <p:txBody>
          <a:bodyPr/>
          <a:lstStyle/>
          <a:p>
            <a:fld id="{049AF1D4-C3A2-4501-8FA3-4961248D4469}" type="datetimeFigureOut">
              <a:rPr lang="en-US" smtClean="0"/>
              <a:t>7/18/2020</a:t>
            </a:fld>
            <a:endParaRPr lang="en-US"/>
          </a:p>
        </p:txBody>
      </p:sp>
      <p:sp>
        <p:nvSpPr>
          <p:cNvPr id="4" name="Footer Placeholder 3">
            <a:extLst>
              <a:ext uri="{FF2B5EF4-FFF2-40B4-BE49-F238E27FC236}">
                <a16:creationId xmlns:a16="http://schemas.microsoft.com/office/drawing/2014/main" id="{15F0B0DB-19A3-4EA1-87AE-EEF78EB620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B2B411-DF79-401C-BB96-2948914E2022}"/>
              </a:ext>
            </a:extLst>
          </p:cNvPr>
          <p:cNvSpPr>
            <a:spLocks noGrp="1"/>
          </p:cNvSpPr>
          <p:nvPr>
            <p:ph type="sldNum" sz="quarter" idx="12"/>
          </p:nvPr>
        </p:nvSpPr>
        <p:spPr/>
        <p:txBody>
          <a:bodyPr/>
          <a:lstStyle/>
          <a:p>
            <a:fld id="{99391008-6C75-4387-8523-26986529D5E6}" type="slidenum">
              <a:rPr lang="en-US" smtClean="0"/>
              <a:t>‹#›</a:t>
            </a:fld>
            <a:endParaRPr lang="en-US"/>
          </a:p>
        </p:txBody>
      </p:sp>
    </p:spTree>
    <p:extLst>
      <p:ext uri="{BB962C8B-B14F-4D97-AF65-F5344CB8AC3E}">
        <p14:creationId xmlns:p14="http://schemas.microsoft.com/office/powerpoint/2010/main" val="3744954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779ED1-A788-446A-9AB2-8CF6FDE92CA4}"/>
              </a:ext>
            </a:extLst>
          </p:cNvPr>
          <p:cNvSpPr>
            <a:spLocks noGrp="1"/>
          </p:cNvSpPr>
          <p:nvPr>
            <p:ph type="dt" sz="half" idx="10"/>
          </p:nvPr>
        </p:nvSpPr>
        <p:spPr/>
        <p:txBody>
          <a:bodyPr/>
          <a:lstStyle/>
          <a:p>
            <a:fld id="{049AF1D4-C3A2-4501-8FA3-4961248D4469}" type="datetimeFigureOut">
              <a:rPr lang="en-US" smtClean="0"/>
              <a:t>7/18/2020</a:t>
            </a:fld>
            <a:endParaRPr lang="en-US"/>
          </a:p>
        </p:txBody>
      </p:sp>
      <p:sp>
        <p:nvSpPr>
          <p:cNvPr id="3" name="Footer Placeholder 2">
            <a:extLst>
              <a:ext uri="{FF2B5EF4-FFF2-40B4-BE49-F238E27FC236}">
                <a16:creationId xmlns:a16="http://schemas.microsoft.com/office/drawing/2014/main" id="{9EC9F171-DEEC-4153-B53E-7B09106EB8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151B85-F50A-47A9-A582-77C3FAF5B117}"/>
              </a:ext>
            </a:extLst>
          </p:cNvPr>
          <p:cNvSpPr>
            <a:spLocks noGrp="1"/>
          </p:cNvSpPr>
          <p:nvPr>
            <p:ph type="sldNum" sz="quarter" idx="12"/>
          </p:nvPr>
        </p:nvSpPr>
        <p:spPr/>
        <p:txBody>
          <a:bodyPr/>
          <a:lstStyle/>
          <a:p>
            <a:fld id="{99391008-6C75-4387-8523-26986529D5E6}" type="slidenum">
              <a:rPr lang="en-US" smtClean="0"/>
              <a:t>‹#›</a:t>
            </a:fld>
            <a:endParaRPr lang="en-US"/>
          </a:p>
        </p:txBody>
      </p:sp>
    </p:spTree>
    <p:extLst>
      <p:ext uri="{BB962C8B-B14F-4D97-AF65-F5344CB8AC3E}">
        <p14:creationId xmlns:p14="http://schemas.microsoft.com/office/powerpoint/2010/main" val="2374758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26FC5-A304-4C58-8259-006E5FACED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B630B88-DF54-4763-B27A-D8192EA409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802646F-8A21-4442-94C4-9B2845068F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E5C34-932F-43E7-A394-49C9006B17E3}"/>
              </a:ext>
            </a:extLst>
          </p:cNvPr>
          <p:cNvSpPr>
            <a:spLocks noGrp="1"/>
          </p:cNvSpPr>
          <p:nvPr>
            <p:ph type="dt" sz="half" idx="10"/>
          </p:nvPr>
        </p:nvSpPr>
        <p:spPr/>
        <p:txBody>
          <a:bodyPr/>
          <a:lstStyle/>
          <a:p>
            <a:fld id="{049AF1D4-C3A2-4501-8FA3-4961248D4469}" type="datetimeFigureOut">
              <a:rPr lang="en-US" smtClean="0"/>
              <a:t>7/18/2020</a:t>
            </a:fld>
            <a:endParaRPr lang="en-US"/>
          </a:p>
        </p:txBody>
      </p:sp>
      <p:sp>
        <p:nvSpPr>
          <p:cNvPr id="6" name="Footer Placeholder 5">
            <a:extLst>
              <a:ext uri="{FF2B5EF4-FFF2-40B4-BE49-F238E27FC236}">
                <a16:creationId xmlns:a16="http://schemas.microsoft.com/office/drawing/2014/main" id="{72A85F76-1DEE-4892-AAC5-47894A8BE2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EE0F2E-D68B-43BF-88B6-AB4E478D7B7F}"/>
              </a:ext>
            </a:extLst>
          </p:cNvPr>
          <p:cNvSpPr>
            <a:spLocks noGrp="1"/>
          </p:cNvSpPr>
          <p:nvPr>
            <p:ph type="sldNum" sz="quarter" idx="12"/>
          </p:nvPr>
        </p:nvSpPr>
        <p:spPr/>
        <p:txBody>
          <a:bodyPr/>
          <a:lstStyle/>
          <a:p>
            <a:fld id="{99391008-6C75-4387-8523-26986529D5E6}" type="slidenum">
              <a:rPr lang="en-US" smtClean="0"/>
              <a:t>‹#›</a:t>
            </a:fld>
            <a:endParaRPr lang="en-US"/>
          </a:p>
        </p:txBody>
      </p:sp>
    </p:spTree>
    <p:extLst>
      <p:ext uri="{BB962C8B-B14F-4D97-AF65-F5344CB8AC3E}">
        <p14:creationId xmlns:p14="http://schemas.microsoft.com/office/powerpoint/2010/main" val="1152283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34191-3F51-4D83-8BA0-4A52156733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12296C-8BE4-4BD1-81B2-25A758BCDE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8A00AD-04FF-48EA-94E0-4E18E7097F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16D622-FE90-4989-9C3E-3737B07B4C70}"/>
              </a:ext>
            </a:extLst>
          </p:cNvPr>
          <p:cNvSpPr>
            <a:spLocks noGrp="1"/>
          </p:cNvSpPr>
          <p:nvPr>
            <p:ph type="dt" sz="half" idx="10"/>
          </p:nvPr>
        </p:nvSpPr>
        <p:spPr/>
        <p:txBody>
          <a:bodyPr/>
          <a:lstStyle/>
          <a:p>
            <a:fld id="{049AF1D4-C3A2-4501-8FA3-4961248D4469}" type="datetimeFigureOut">
              <a:rPr lang="en-US" smtClean="0"/>
              <a:t>7/18/2020</a:t>
            </a:fld>
            <a:endParaRPr lang="en-US"/>
          </a:p>
        </p:txBody>
      </p:sp>
      <p:sp>
        <p:nvSpPr>
          <p:cNvPr id="6" name="Footer Placeholder 5">
            <a:extLst>
              <a:ext uri="{FF2B5EF4-FFF2-40B4-BE49-F238E27FC236}">
                <a16:creationId xmlns:a16="http://schemas.microsoft.com/office/drawing/2014/main" id="{05FF72B9-A9F2-4ED9-ACCA-1661DE9D25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9617E0-E8F8-47EE-A991-59A4E5D55DEA}"/>
              </a:ext>
            </a:extLst>
          </p:cNvPr>
          <p:cNvSpPr>
            <a:spLocks noGrp="1"/>
          </p:cNvSpPr>
          <p:nvPr>
            <p:ph type="sldNum" sz="quarter" idx="12"/>
          </p:nvPr>
        </p:nvSpPr>
        <p:spPr/>
        <p:txBody>
          <a:bodyPr/>
          <a:lstStyle/>
          <a:p>
            <a:fld id="{99391008-6C75-4387-8523-26986529D5E6}" type="slidenum">
              <a:rPr lang="en-US" smtClean="0"/>
              <a:t>‹#›</a:t>
            </a:fld>
            <a:endParaRPr lang="en-US"/>
          </a:p>
        </p:txBody>
      </p:sp>
    </p:spTree>
    <p:extLst>
      <p:ext uri="{BB962C8B-B14F-4D97-AF65-F5344CB8AC3E}">
        <p14:creationId xmlns:p14="http://schemas.microsoft.com/office/powerpoint/2010/main" val="1411210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CC6BF9-7EC3-4178-9E80-1AA5C19CD5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DFEEF0-C334-408C-9413-7B9986CDC0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617684-ED81-4674-96BA-0CFE7EB137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9AF1D4-C3A2-4501-8FA3-4961248D4469}" type="datetimeFigureOut">
              <a:rPr lang="en-US" smtClean="0"/>
              <a:t>7/18/2020</a:t>
            </a:fld>
            <a:endParaRPr lang="en-US"/>
          </a:p>
        </p:txBody>
      </p:sp>
      <p:sp>
        <p:nvSpPr>
          <p:cNvPr id="5" name="Footer Placeholder 4">
            <a:extLst>
              <a:ext uri="{FF2B5EF4-FFF2-40B4-BE49-F238E27FC236}">
                <a16:creationId xmlns:a16="http://schemas.microsoft.com/office/drawing/2014/main" id="{A676481F-87C4-4439-8D5F-553D39A43D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57828D6-C0A7-4A68-BE9E-9F3AB27AB4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391008-6C75-4387-8523-26986529D5E6}" type="slidenum">
              <a:rPr lang="en-US" smtClean="0"/>
              <a:t>‹#›</a:t>
            </a:fld>
            <a:endParaRPr lang="en-US"/>
          </a:p>
        </p:txBody>
      </p:sp>
    </p:spTree>
    <p:extLst>
      <p:ext uri="{BB962C8B-B14F-4D97-AF65-F5344CB8AC3E}">
        <p14:creationId xmlns:p14="http://schemas.microsoft.com/office/powerpoint/2010/main" val="399554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gi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30.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20.png"/><Relationship Id="rId5" Type="http://schemas.openxmlformats.org/officeDocument/2006/relationships/image" Target="../media/image11.png"/><Relationship Id="rId4" Type="http://schemas.openxmlformats.org/officeDocument/2006/relationships/image" Target="../media/image10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arxiv.org/pdf/1910.04464.pdf" TargetMode="External"/><Relationship Id="rId2" Type="http://schemas.openxmlformats.org/officeDocument/2006/relationships/hyperlink" Target="https://arxiv.org/pdf/1902.09229.pdf" TargetMode="Externa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arxiv.org/pdf/1910.04464.pdf" TargetMode="External"/><Relationship Id="rId2" Type="http://schemas.openxmlformats.org/officeDocument/2006/relationships/hyperlink" Target="https://arxiv.org/pdf/1902.09229.pdf" TargetMode="Externa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gif"/></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0.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yuvallavie/simCLR" TargetMode="External"/><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arxiv.org/pdf/1206.5538.pdf" TargetMode="External"/><Relationship Id="rId2" Type="http://schemas.openxmlformats.org/officeDocument/2006/relationships/hyperlink" Target="https://arxiv.org/pdf/2002.05709.pdf" TargetMode="External"/><Relationship Id="rId1" Type="http://schemas.openxmlformats.org/officeDocument/2006/relationships/slideLayout" Target="../slideLayouts/slideLayout1.xml"/><Relationship Id="rId5" Type="http://schemas.openxmlformats.org/officeDocument/2006/relationships/hyperlink" Target="https://github.com/sthalles/SimCLR" TargetMode="External"/><Relationship Id="rId4" Type="http://schemas.openxmlformats.org/officeDocument/2006/relationships/hyperlink" Target="https://github.com/google-research/simclr"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92F94-EDF3-41DF-945C-750D6525048C}"/>
              </a:ext>
            </a:extLst>
          </p:cNvPr>
          <p:cNvSpPr>
            <a:spLocks noGrp="1"/>
          </p:cNvSpPr>
          <p:nvPr>
            <p:ph type="ctrTitle"/>
          </p:nvPr>
        </p:nvSpPr>
        <p:spPr>
          <a:xfrm>
            <a:off x="404327" y="1999355"/>
            <a:ext cx="10971146" cy="2387600"/>
          </a:xfrm>
        </p:spPr>
        <p:txBody>
          <a:bodyPr>
            <a:normAutofit fontScale="90000"/>
          </a:bodyPr>
          <a:lstStyle/>
          <a:p>
            <a:r>
              <a:rPr lang="en-US" dirty="0" err="1"/>
              <a:t>simCLR</a:t>
            </a:r>
            <a:r>
              <a:rPr lang="en-US" dirty="0"/>
              <a:t> : A Simple Framework</a:t>
            </a:r>
            <a:br>
              <a:rPr lang="en-US" dirty="0"/>
            </a:br>
            <a:r>
              <a:rPr lang="en-US" dirty="0"/>
              <a:t> for Contrastive Learning of Visual Representations</a:t>
            </a:r>
          </a:p>
        </p:txBody>
      </p:sp>
      <p:sp>
        <p:nvSpPr>
          <p:cNvPr id="3" name="TextBox 2">
            <a:extLst>
              <a:ext uri="{FF2B5EF4-FFF2-40B4-BE49-F238E27FC236}">
                <a16:creationId xmlns:a16="http://schemas.microsoft.com/office/drawing/2014/main" id="{C3859A9E-8B8A-44CC-8DE7-2CA95B121D0D}"/>
              </a:ext>
            </a:extLst>
          </p:cNvPr>
          <p:cNvSpPr txBox="1"/>
          <p:nvPr/>
        </p:nvSpPr>
        <p:spPr>
          <a:xfrm>
            <a:off x="269930" y="6459523"/>
            <a:ext cx="978729" cy="307777"/>
          </a:xfrm>
          <a:prstGeom prst="rect">
            <a:avLst/>
          </a:prstGeom>
          <a:noFill/>
        </p:spPr>
        <p:txBody>
          <a:bodyPr wrap="none" rtlCol="0">
            <a:spAutoFit/>
          </a:bodyPr>
          <a:lstStyle/>
          <a:p>
            <a:r>
              <a:rPr lang="en-US" sz="1400" dirty="0"/>
              <a:t>Yuval Lavie</a:t>
            </a:r>
          </a:p>
        </p:txBody>
      </p:sp>
    </p:spTree>
    <p:extLst>
      <p:ext uri="{BB962C8B-B14F-4D97-AF65-F5344CB8AC3E}">
        <p14:creationId xmlns:p14="http://schemas.microsoft.com/office/powerpoint/2010/main" val="2372804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00491D-BAD5-41F0-9CFC-36022C7762CA}"/>
              </a:ext>
            </a:extLst>
          </p:cNvPr>
          <p:cNvSpPr>
            <a:spLocks noGrp="1"/>
          </p:cNvSpPr>
          <p:nvPr>
            <p:ph type="ctrTitle"/>
          </p:nvPr>
        </p:nvSpPr>
        <p:spPr>
          <a:xfrm>
            <a:off x="1524000" y="318420"/>
            <a:ext cx="9144000" cy="830997"/>
          </a:xfrm>
        </p:spPr>
        <p:txBody>
          <a:bodyPr>
            <a:normAutofit fontScale="90000"/>
          </a:bodyPr>
          <a:lstStyle/>
          <a:p>
            <a:r>
              <a:rPr lang="en-US" dirty="0"/>
              <a:t>Unsupervised Representation</a:t>
            </a:r>
          </a:p>
        </p:txBody>
      </p:sp>
      <p:sp>
        <p:nvSpPr>
          <p:cNvPr id="6" name="TextBox 5">
            <a:extLst>
              <a:ext uri="{FF2B5EF4-FFF2-40B4-BE49-F238E27FC236}">
                <a16:creationId xmlns:a16="http://schemas.microsoft.com/office/drawing/2014/main" id="{65C37579-97A5-4C55-8251-22F879852D77}"/>
              </a:ext>
            </a:extLst>
          </p:cNvPr>
          <p:cNvSpPr txBox="1"/>
          <p:nvPr/>
        </p:nvSpPr>
        <p:spPr>
          <a:xfrm>
            <a:off x="162686" y="4740736"/>
            <a:ext cx="11663808" cy="1477328"/>
          </a:xfrm>
          <a:prstGeom prst="rect">
            <a:avLst/>
          </a:prstGeom>
          <a:noFill/>
        </p:spPr>
        <p:txBody>
          <a:bodyPr wrap="square" rtlCol="0">
            <a:spAutoFit/>
          </a:bodyPr>
          <a:lstStyle/>
          <a:p>
            <a:pPr algn="ctr"/>
            <a:r>
              <a:rPr lang="en-US" dirty="0"/>
              <a:t>An auto-encoder extracts a meaningful low dimensional representation of the data avoiding the curse of dimensionality and reduces the computational complexity of a given task. A good representation may lead us to choosing a simpler decision model thus reducing the amount of labeled data required for a downstream task such as binary classification.</a:t>
            </a:r>
          </a:p>
          <a:p>
            <a:endParaRPr lang="en-US" dirty="0"/>
          </a:p>
          <a:p>
            <a:endParaRPr lang="en-US" dirty="0"/>
          </a:p>
        </p:txBody>
      </p:sp>
      <p:pic>
        <p:nvPicPr>
          <p:cNvPr id="3" name="Picture 2" descr="A close up of a logo&#10;&#10;Description automatically generated">
            <a:extLst>
              <a:ext uri="{FF2B5EF4-FFF2-40B4-BE49-F238E27FC236}">
                <a16:creationId xmlns:a16="http://schemas.microsoft.com/office/drawing/2014/main" id="{02C15D4A-99E5-4F8F-8932-7D94E3D53C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8283" y="1480326"/>
            <a:ext cx="6132615" cy="3040382"/>
          </a:xfrm>
          <a:prstGeom prst="rect">
            <a:avLst/>
          </a:prstGeom>
        </p:spPr>
      </p:pic>
    </p:spTree>
    <p:extLst>
      <p:ext uri="{BB962C8B-B14F-4D97-AF65-F5344CB8AC3E}">
        <p14:creationId xmlns:p14="http://schemas.microsoft.com/office/powerpoint/2010/main" val="3463708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00491D-BAD5-41F0-9CFC-36022C7762CA}"/>
              </a:ext>
            </a:extLst>
          </p:cNvPr>
          <p:cNvSpPr>
            <a:spLocks noGrp="1"/>
          </p:cNvSpPr>
          <p:nvPr>
            <p:ph type="ctrTitle"/>
          </p:nvPr>
        </p:nvSpPr>
        <p:spPr>
          <a:xfrm>
            <a:off x="1524000" y="318420"/>
            <a:ext cx="9144000" cy="830997"/>
          </a:xfrm>
        </p:spPr>
        <p:txBody>
          <a:bodyPr>
            <a:normAutofit fontScale="90000"/>
          </a:bodyPr>
          <a:lstStyle/>
          <a:p>
            <a:r>
              <a:rPr lang="en-US" dirty="0"/>
              <a:t>Learning and Evaluating</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5C37579-97A5-4C55-8251-22F879852D77}"/>
                  </a:ext>
                </a:extLst>
              </p:cNvPr>
              <p:cNvSpPr txBox="1"/>
              <p:nvPr/>
            </p:nvSpPr>
            <p:spPr>
              <a:xfrm>
                <a:off x="264096" y="1729088"/>
                <a:ext cx="11663808" cy="4198585"/>
              </a:xfrm>
              <a:prstGeom prst="rect">
                <a:avLst/>
              </a:prstGeom>
              <a:noFill/>
            </p:spPr>
            <p:txBody>
              <a:bodyPr wrap="square" rtlCol="0">
                <a:spAutoFit/>
              </a:bodyPr>
              <a:lstStyle/>
              <a:p>
                <a:r>
                  <a:rPr lang="en-US" dirty="0"/>
                  <a:t>Let </a:t>
                </a:r>
                <a14:m>
                  <m:oMath xmlns:m="http://schemas.openxmlformats.org/officeDocument/2006/math">
                    <m:r>
                      <a:rPr lang="en-US" b="0" i="1" smtClean="0">
                        <a:latin typeface="Cambria Math" panose="02040503050406030204" pitchFamily="18" charset="0"/>
                      </a:rPr>
                      <m:t>𝑈</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m:t>
                    </m:r>
                  </m:oMath>
                </a14:m>
                <a:r>
                  <a:rPr lang="en-US" dirty="0"/>
                  <a:t> be a large set of unlabeled samples and </a:t>
                </a: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𝑚</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𝑚</m:t>
                                </m:r>
                              </m:sub>
                            </m:sSub>
                          </m:e>
                        </m:d>
                      </m:e>
                    </m:d>
                  </m:oMath>
                </a14:m>
                <a:r>
                  <a:rPr lang="en-US" dirty="0"/>
                  <a:t> be a small set of labeled samples then our learning method consists of two optimization problems.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We learn our unsupervised representation with an encoder denoted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oMath>
                </a14:m>
                <a:r>
                  <a:rPr lang="en-US" dirty="0"/>
                  <a:t> by solving</a:t>
                </a:r>
              </a:p>
              <a:p>
                <a:pPr marL="342900" indent="-342900">
                  <a:buFont typeface="+mj-lt"/>
                  <a:buAutoNum type="arabicPeriod"/>
                </a:pPr>
                <a:endParaRPr lang="en-US" dirty="0"/>
              </a:p>
              <a:p>
                <a:pPr algn="ct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𝜃</m:t>
                        </m:r>
                      </m:e>
                      <m:sup>
                        <m:r>
                          <a:rPr lang="en-US" i="1">
                            <a:latin typeface="Cambria Math" panose="02040503050406030204" pitchFamily="18" charset="0"/>
                          </a:rPr>
                          <m:t>∗</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𝑎𝑟𝑔𝑚𝑖𝑛</m:t>
                        </m:r>
                      </m:e>
                      <m:sub>
                        <m:r>
                          <a:rPr lang="en-US" i="1">
                            <a:latin typeface="Cambria Math" panose="02040503050406030204" pitchFamily="18" charset="0"/>
                          </a:rPr>
                          <m:t>𝜃</m:t>
                        </m:r>
                      </m:sub>
                    </m:sSub>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nary>
                      <m:naryPr>
                        <m:chr m:val="∑"/>
                        <m:limLoc m:val="subSup"/>
                        <m:ctrlPr>
                          <a:rPr lang="en-US" i="1">
                            <a:latin typeface="Cambria Math" panose="02040503050406030204" pitchFamily="18" charset="0"/>
                          </a:rPr>
                        </m:ctrlPr>
                      </m:naryPr>
                      <m:sub>
                        <m:r>
                          <m:rPr>
                            <m:brk m:alnAt="1"/>
                          </m:rPr>
                          <a:rPr lang="en-US" b="0" i="1" smtClean="0">
                            <a:latin typeface="Cambria Math" panose="02040503050406030204" pitchFamily="18" charset="0"/>
                          </a:rPr>
                          <m:t>𝑛</m:t>
                        </m:r>
                        <m:r>
                          <a:rPr lang="en-US" i="1">
                            <a:latin typeface="Cambria Math" panose="02040503050406030204" pitchFamily="18" charset="0"/>
                          </a:rPr>
                          <m:t>=</m:t>
                        </m:r>
                        <m:r>
                          <m:rPr>
                            <m:brk m:alnAt="25"/>
                          </m:rP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rPr>
                              <m:t>ℓ</m:t>
                            </m:r>
                          </m:e>
                          <m:sub>
                            <m:r>
                              <a:rPr lang="en-US" i="1">
                                <a:latin typeface="Cambria Math" panose="02040503050406030204" pitchFamily="18" charset="0"/>
                              </a:rPr>
                              <m:t>𝑢𝑛</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e>
                        </m:d>
                      </m:e>
                    </m:nary>
                  </m:oMath>
                </a14:m>
                <a:r>
                  <a:rPr lang="en-US" dirty="0"/>
                  <a:t> </a:t>
                </a:r>
              </a:p>
              <a:p>
                <a:pPr algn="ctr"/>
                <a:endParaRPr lang="en-US" dirty="0"/>
              </a:p>
              <a:p>
                <a:pPr marL="342900" indent="-342900">
                  <a:buFont typeface="Arial" panose="020B0604020202020204" pitchFamily="34" charset="0"/>
                  <a:buChar char="•"/>
                </a:pPr>
                <a:r>
                  <a:rPr lang="en-US" dirty="0"/>
                  <a:t>We learn our classifier on the representations by solving</a:t>
                </a:r>
              </a:p>
              <a:p>
                <a:pPr marL="342900" indent="-342900">
                  <a:buFont typeface="+mj-lt"/>
                  <a:buAutoNum type="arabicPeriod"/>
                </a:pPr>
                <a:endParaRPr lang="en-US" dirty="0"/>
              </a:p>
              <a:p>
                <a:pPr algn="ct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𝜓</m:t>
                        </m:r>
                      </m:e>
                      <m:sup>
                        <m:r>
                          <a:rPr lang="en-US" i="1">
                            <a:latin typeface="Cambria Math" panose="02040503050406030204" pitchFamily="18" charset="0"/>
                          </a:rPr>
                          <m:t>∗</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𝑎𝑟𝑔𝑚𝑖𝑛</m:t>
                        </m:r>
                      </m:e>
                      <m:sub>
                        <m:r>
                          <a:rPr lang="en-US" b="0" i="1" smtClean="0">
                            <a:latin typeface="Cambria Math" panose="02040503050406030204" pitchFamily="18" charset="0"/>
                          </a:rPr>
                          <m:t>𝜓</m:t>
                        </m:r>
                      </m:sub>
                    </m:sSub>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nary>
                      <m:naryPr>
                        <m:chr m:val="∑"/>
                        <m:limLoc m:val="subSup"/>
                        <m:ctrlPr>
                          <a:rPr lang="en-US" i="1">
                            <a:latin typeface="Cambria Math" panose="02040503050406030204" pitchFamily="18" charset="0"/>
                          </a:rPr>
                        </m:ctrlPr>
                      </m:naryPr>
                      <m:sub>
                        <m:r>
                          <m:rPr>
                            <m:brk m:alnAt="1"/>
                          </m:rPr>
                          <a:rPr lang="en-US" i="1">
                            <a:latin typeface="Cambria Math" panose="02040503050406030204" pitchFamily="18" charset="0"/>
                          </a:rPr>
                          <m:t>𝑛</m:t>
                        </m:r>
                        <m:r>
                          <a:rPr lang="en-US" i="1">
                            <a:latin typeface="Cambria Math" panose="02040503050406030204" pitchFamily="18" charset="0"/>
                          </a:rPr>
                          <m:t>=</m:t>
                        </m:r>
                        <m:r>
                          <m:rPr>
                            <m:brk m:alnAt="25"/>
                          </m:rP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rPr>
                              <m:t>ℓ</m:t>
                            </m:r>
                          </m:e>
                          <m:sub>
                            <m:r>
                              <a:rPr lang="en-US" b="0" i="1" smtClean="0">
                                <a:latin typeface="Cambria Math" panose="02040503050406030204" pitchFamily="18" charset="0"/>
                              </a:rPr>
                              <m:t>𝑆𝑢𝑝</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𝜓</m:t>
                                </m:r>
                              </m:sub>
                            </m:sSub>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sSup>
                                      <m:sSupPr>
                                        <m:ctrlPr>
                                          <a:rPr lang="en-US" b="0" i="1" smtClean="0">
                                            <a:latin typeface="Cambria Math" panose="02040503050406030204" pitchFamily="18" charset="0"/>
                                          </a:rPr>
                                        </m:ctrlPr>
                                      </m:sSupPr>
                                      <m:e>
                                        <m:r>
                                          <a:rPr lang="en-US" i="1">
                                            <a:latin typeface="Cambria Math" panose="02040503050406030204" pitchFamily="18" charset="0"/>
                                          </a:rPr>
                                          <m:t>𝜃</m:t>
                                        </m:r>
                                      </m:e>
                                      <m:sup>
                                        <m:r>
                                          <a:rPr lang="en-US" b="0" i="1" smtClean="0">
                                            <a:latin typeface="Cambria Math" panose="02040503050406030204" pitchFamily="18" charset="0"/>
                                          </a:rPr>
                                          <m:t>∗</m:t>
                                        </m:r>
                                      </m:sup>
                                    </m:sSup>
                                    <m:r>
                                      <a:rPr lang="en-US" b="0" i="1" smtClean="0">
                                        <a:latin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𝑚</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𝑚</m:t>
                                </m:r>
                              </m:sub>
                            </m:sSub>
                          </m:e>
                        </m:d>
                      </m:e>
                    </m:nary>
                  </m:oMath>
                </a14:m>
                <a:r>
                  <a:rPr lang="en-US" dirty="0"/>
                  <a:t> </a:t>
                </a:r>
              </a:p>
              <a:p>
                <a:pPr algn="ctr"/>
                <a:endParaRPr lang="en-US" dirty="0"/>
              </a:p>
              <a:p>
                <a:r>
                  <a:rPr lang="en-US" dirty="0"/>
                  <a:t>Where </a:t>
                </a:r>
                <a14:m>
                  <m:oMath xmlns:m="http://schemas.openxmlformats.org/officeDocument/2006/math">
                    <m:r>
                      <a:rPr lang="en-US" b="0" i="1" smtClean="0">
                        <a:latin typeface="Cambria Math" panose="02040503050406030204" pitchFamily="18" charset="0"/>
                      </a:rPr>
                      <m:t>𝐻</m:t>
                    </m:r>
                  </m:oMath>
                </a14:m>
                <a:r>
                  <a:rPr lang="en-US" dirty="0"/>
                  <a:t> is the class of simple functions used to evaluate the goodness of the representations.</a:t>
                </a:r>
              </a:p>
              <a:p>
                <a:endParaRPr lang="en-US" dirty="0"/>
              </a:p>
              <a:p>
                <a:endParaRPr lang="en-US" dirty="0"/>
              </a:p>
            </p:txBody>
          </p:sp>
        </mc:Choice>
        <mc:Fallback xmlns="">
          <p:sp>
            <p:nvSpPr>
              <p:cNvPr id="6" name="TextBox 5">
                <a:extLst>
                  <a:ext uri="{FF2B5EF4-FFF2-40B4-BE49-F238E27FC236}">
                    <a16:creationId xmlns:a16="http://schemas.microsoft.com/office/drawing/2014/main" id="{65C37579-97A5-4C55-8251-22F879852D77}"/>
                  </a:ext>
                </a:extLst>
              </p:cNvPr>
              <p:cNvSpPr txBox="1">
                <a:spLocks noRot="1" noChangeAspect="1" noMove="1" noResize="1" noEditPoints="1" noAdjustHandles="1" noChangeArrowheads="1" noChangeShapeType="1" noTextEdit="1"/>
              </p:cNvSpPr>
              <p:nvPr/>
            </p:nvSpPr>
            <p:spPr>
              <a:xfrm>
                <a:off x="264096" y="1729088"/>
                <a:ext cx="11663808" cy="4198585"/>
              </a:xfrm>
              <a:prstGeom prst="rect">
                <a:avLst/>
              </a:prstGeom>
              <a:blipFill>
                <a:blip r:embed="rId2"/>
                <a:stretch>
                  <a:fillRect l="-418" t="-872"/>
                </a:stretch>
              </a:blipFill>
            </p:spPr>
            <p:txBody>
              <a:bodyPr/>
              <a:lstStyle/>
              <a:p>
                <a:r>
                  <a:rPr lang="en-US">
                    <a:noFill/>
                  </a:rPr>
                  <a:t> </a:t>
                </a:r>
              </a:p>
            </p:txBody>
          </p:sp>
        </mc:Fallback>
      </mc:AlternateContent>
    </p:spTree>
    <p:extLst>
      <p:ext uri="{BB962C8B-B14F-4D97-AF65-F5344CB8AC3E}">
        <p14:creationId xmlns:p14="http://schemas.microsoft.com/office/powerpoint/2010/main" val="278355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00491D-BAD5-41F0-9CFC-36022C7762CA}"/>
              </a:ext>
            </a:extLst>
          </p:cNvPr>
          <p:cNvSpPr>
            <a:spLocks noGrp="1"/>
          </p:cNvSpPr>
          <p:nvPr>
            <p:ph type="ctrTitle"/>
          </p:nvPr>
        </p:nvSpPr>
        <p:spPr>
          <a:xfrm>
            <a:off x="1524000" y="318420"/>
            <a:ext cx="9144000" cy="830997"/>
          </a:xfrm>
        </p:spPr>
        <p:txBody>
          <a:bodyPr>
            <a:normAutofit fontScale="90000"/>
          </a:bodyPr>
          <a:lstStyle/>
          <a:p>
            <a:r>
              <a:rPr lang="en-US" dirty="0"/>
              <a:t>CURL</a:t>
            </a:r>
          </a:p>
        </p:txBody>
      </p:sp>
      <p:sp>
        <p:nvSpPr>
          <p:cNvPr id="6" name="TextBox 5">
            <a:extLst>
              <a:ext uri="{FF2B5EF4-FFF2-40B4-BE49-F238E27FC236}">
                <a16:creationId xmlns:a16="http://schemas.microsoft.com/office/drawing/2014/main" id="{65C37579-97A5-4C55-8251-22F879852D77}"/>
              </a:ext>
            </a:extLst>
          </p:cNvPr>
          <p:cNvSpPr txBox="1"/>
          <p:nvPr/>
        </p:nvSpPr>
        <p:spPr>
          <a:xfrm>
            <a:off x="264096" y="1339222"/>
            <a:ext cx="11663808" cy="1754326"/>
          </a:xfrm>
          <a:prstGeom prst="rect">
            <a:avLst/>
          </a:prstGeom>
          <a:noFill/>
        </p:spPr>
        <p:txBody>
          <a:bodyPr wrap="square" rtlCol="0">
            <a:spAutoFit/>
          </a:bodyPr>
          <a:lstStyle/>
          <a:p>
            <a:r>
              <a:rPr lang="en-US" dirty="0"/>
              <a:t>Contrastive unsupervised representation Learning is a method of learning representations which respect similarity: leveraging availability of “similar” and “dis-similar” data points. The learner then forces the similarity score of representations of similar samples with each other to be higher on average than with dissimilar samples by minimizing a contrastive loss. </a:t>
            </a:r>
          </a:p>
          <a:p>
            <a:endParaRPr lang="en-US" dirty="0"/>
          </a:p>
          <a:p>
            <a:endParaRPr lang="en-US" dirty="0"/>
          </a:p>
        </p:txBody>
      </p:sp>
      <p:pic>
        <p:nvPicPr>
          <p:cNvPr id="22" name="Picture 21">
            <a:extLst>
              <a:ext uri="{FF2B5EF4-FFF2-40B4-BE49-F238E27FC236}">
                <a16:creationId xmlns:a16="http://schemas.microsoft.com/office/drawing/2014/main" id="{03F97F7F-0542-4D97-8E18-33915A6B83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50158" y="2910934"/>
            <a:ext cx="8302969" cy="3471957"/>
          </a:xfrm>
          <a:prstGeom prst="rect">
            <a:avLst/>
          </a:prstGeom>
        </p:spPr>
      </p:pic>
      <p:sp>
        <p:nvSpPr>
          <p:cNvPr id="2" name="TextBox 1">
            <a:extLst>
              <a:ext uri="{FF2B5EF4-FFF2-40B4-BE49-F238E27FC236}">
                <a16:creationId xmlns:a16="http://schemas.microsoft.com/office/drawing/2014/main" id="{6BF7C6F4-6B3E-481A-AE59-4327987EA5E1}"/>
              </a:ext>
            </a:extLst>
          </p:cNvPr>
          <p:cNvSpPr txBox="1"/>
          <p:nvPr/>
        </p:nvSpPr>
        <p:spPr>
          <a:xfrm>
            <a:off x="4166532" y="5493611"/>
            <a:ext cx="2477549" cy="671119"/>
          </a:xfrm>
          <a:prstGeom prst="rect">
            <a:avLst/>
          </a:prstGeom>
          <a:noFill/>
          <a:ln w="9525" cap="flat" cmpd="sng" algn="ctr">
            <a:solidFill>
              <a:schemeClr val="accent2"/>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spAutoFit/>
          </a:bodyPr>
          <a:lstStyle/>
          <a:p>
            <a:endParaRPr lang="en-US" dirty="0"/>
          </a:p>
        </p:txBody>
      </p:sp>
      <p:sp>
        <p:nvSpPr>
          <p:cNvPr id="3" name="TextBox 2">
            <a:extLst>
              <a:ext uri="{FF2B5EF4-FFF2-40B4-BE49-F238E27FC236}">
                <a16:creationId xmlns:a16="http://schemas.microsoft.com/office/drawing/2014/main" id="{338AFDA4-230F-43AC-89A8-1CA92910FA1B}"/>
              </a:ext>
            </a:extLst>
          </p:cNvPr>
          <p:cNvSpPr txBox="1"/>
          <p:nvPr/>
        </p:nvSpPr>
        <p:spPr>
          <a:xfrm>
            <a:off x="4590403" y="5216612"/>
            <a:ext cx="1629805" cy="276999"/>
          </a:xfrm>
          <a:prstGeom prst="rect">
            <a:avLst/>
          </a:prstGeom>
          <a:noFill/>
        </p:spPr>
        <p:txBody>
          <a:bodyPr wrap="none" rtlCol="0">
            <a:spAutoFit/>
          </a:bodyPr>
          <a:lstStyle/>
          <a:p>
            <a:r>
              <a:rPr lang="en-US" sz="1200" dirty="0"/>
              <a:t>Similar representations</a:t>
            </a:r>
          </a:p>
        </p:txBody>
      </p:sp>
      <p:sp>
        <p:nvSpPr>
          <p:cNvPr id="7" name="TextBox 6">
            <a:extLst>
              <a:ext uri="{FF2B5EF4-FFF2-40B4-BE49-F238E27FC236}">
                <a16:creationId xmlns:a16="http://schemas.microsoft.com/office/drawing/2014/main" id="{7A4D43DE-43E8-48DA-8BB2-9E8AF28ECCBB}"/>
              </a:ext>
            </a:extLst>
          </p:cNvPr>
          <p:cNvSpPr txBox="1"/>
          <p:nvPr/>
        </p:nvSpPr>
        <p:spPr>
          <a:xfrm>
            <a:off x="6847642" y="5493611"/>
            <a:ext cx="2477549" cy="671119"/>
          </a:xfrm>
          <a:prstGeom prst="rect">
            <a:avLst/>
          </a:prstGeom>
          <a:noFill/>
          <a:ln w="9525" cap="flat" cmpd="sng" algn="ctr">
            <a:solidFill>
              <a:schemeClr val="accent2"/>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spAutoFit/>
          </a:bodyPr>
          <a:lstStyle/>
          <a:p>
            <a:endParaRPr lang="en-US" dirty="0"/>
          </a:p>
        </p:txBody>
      </p:sp>
      <p:sp>
        <p:nvSpPr>
          <p:cNvPr id="8" name="TextBox 7">
            <a:extLst>
              <a:ext uri="{FF2B5EF4-FFF2-40B4-BE49-F238E27FC236}">
                <a16:creationId xmlns:a16="http://schemas.microsoft.com/office/drawing/2014/main" id="{EC6193F9-435E-4E26-8D81-AAA2189C1AAE}"/>
              </a:ext>
            </a:extLst>
          </p:cNvPr>
          <p:cNvSpPr txBox="1"/>
          <p:nvPr/>
        </p:nvSpPr>
        <p:spPr>
          <a:xfrm>
            <a:off x="7204701" y="5216611"/>
            <a:ext cx="1914132" cy="276999"/>
          </a:xfrm>
          <a:prstGeom prst="rect">
            <a:avLst/>
          </a:prstGeom>
          <a:noFill/>
        </p:spPr>
        <p:txBody>
          <a:bodyPr wrap="square" rtlCol="0">
            <a:spAutoFit/>
          </a:bodyPr>
          <a:lstStyle/>
          <a:p>
            <a:r>
              <a:rPr lang="en-US" sz="1200" dirty="0"/>
              <a:t>Dissimilar representations</a:t>
            </a:r>
          </a:p>
        </p:txBody>
      </p:sp>
    </p:spTree>
    <p:extLst>
      <p:ext uri="{BB962C8B-B14F-4D97-AF65-F5344CB8AC3E}">
        <p14:creationId xmlns:p14="http://schemas.microsoft.com/office/powerpoint/2010/main" val="1256200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7" grpId="0" animBg="1"/>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00491D-BAD5-41F0-9CFC-36022C7762CA}"/>
              </a:ext>
            </a:extLst>
          </p:cNvPr>
          <p:cNvSpPr>
            <a:spLocks noGrp="1"/>
          </p:cNvSpPr>
          <p:nvPr>
            <p:ph type="ctrTitle"/>
          </p:nvPr>
        </p:nvSpPr>
        <p:spPr>
          <a:xfrm>
            <a:off x="838200" y="365125"/>
            <a:ext cx="10515600" cy="1325563"/>
          </a:xfrm>
        </p:spPr>
        <p:txBody>
          <a:bodyPr vert="horz" lIns="91440" tIns="45720" rIns="91440" bIns="45720" rtlCol="0" anchor="ctr">
            <a:normAutofit/>
          </a:bodyPr>
          <a:lstStyle/>
          <a:p>
            <a:pPr algn="l"/>
            <a:r>
              <a:rPr lang="en-US" sz="4400" kern="1200" dirty="0">
                <a:solidFill>
                  <a:schemeClr val="tx1"/>
                </a:solidFill>
                <a:latin typeface="+mj-lt"/>
                <a:ea typeface="+mj-ea"/>
                <a:cs typeface="+mj-cs"/>
              </a:rPr>
              <a:t>Intuition of Contrastive Learning</a:t>
            </a:r>
          </a:p>
        </p:txBody>
      </p:sp>
      <p:pic>
        <p:nvPicPr>
          <p:cNvPr id="5" name="Picture 4">
            <a:extLst>
              <a:ext uri="{FF2B5EF4-FFF2-40B4-BE49-F238E27FC236}">
                <a16:creationId xmlns:a16="http://schemas.microsoft.com/office/drawing/2014/main" id="{E8E573E2-E38F-4004-99EB-0CD9A67ABAE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47961" y="1690688"/>
            <a:ext cx="7821251" cy="3993559"/>
          </a:xfrm>
          <a:prstGeom prst="rect">
            <a:avLst/>
          </a:prstGeom>
        </p:spPr>
      </p:pic>
      <p:sp>
        <p:nvSpPr>
          <p:cNvPr id="19" name="TextBox 18">
            <a:extLst>
              <a:ext uri="{FF2B5EF4-FFF2-40B4-BE49-F238E27FC236}">
                <a16:creationId xmlns:a16="http://schemas.microsoft.com/office/drawing/2014/main" id="{80474CB7-12C0-48FB-9BFE-0AB6F8754A7B}"/>
              </a:ext>
            </a:extLst>
          </p:cNvPr>
          <p:cNvSpPr txBox="1"/>
          <p:nvPr/>
        </p:nvSpPr>
        <p:spPr>
          <a:xfrm>
            <a:off x="737728" y="5846544"/>
            <a:ext cx="10616072" cy="646331"/>
          </a:xfrm>
          <a:prstGeom prst="rect">
            <a:avLst/>
          </a:prstGeom>
          <a:noFill/>
        </p:spPr>
        <p:txBody>
          <a:bodyPr wrap="square" rtlCol="0">
            <a:spAutoFit/>
          </a:bodyPr>
          <a:lstStyle/>
          <a:p>
            <a:r>
              <a:rPr lang="en-US" dirty="0"/>
              <a:t>The way a child would solve it is by looking at the cat at the left side and search for a cat on the right side. Thus learning to contrast the cat from other animals and develop features for recognizing cats by similarity.</a:t>
            </a:r>
          </a:p>
        </p:txBody>
      </p:sp>
      <p:pic>
        <p:nvPicPr>
          <p:cNvPr id="3" name="Picture 2" descr="A cat that is looking at the camera&#10;&#10;Description automatically generated">
            <a:extLst>
              <a:ext uri="{FF2B5EF4-FFF2-40B4-BE49-F238E27FC236}">
                <a16:creationId xmlns:a16="http://schemas.microsoft.com/office/drawing/2014/main" id="{AA0C2BFB-C969-4577-87F1-DF9B920699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7698" y="1690689"/>
            <a:ext cx="7721513" cy="3942632"/>
          </a:xfrm>
          <a:prstGeom prst="rect">
            <a:avLst/>
          </a:prstGeom>
        </p:spPr>
      </p:pic>
    </p:spTree>
    <p:extLst>
      <p:ext uri="{BB962C8B-B14F-4D97-AF65-F5344CB8AC3E}">
        <p14:creationId xmlns:p14="http://schemas.microsoft.com/office/powerpoint/2010/main" val="3338553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92F94-EDF3-41DF-945C-750D6525048C}"/>
              </a:ext>
            </a:extLst>
          </p:cNvPr>
          <p:cNvSpPr>
            <a:spLocks noGrp="1"/>
          </p:cNvSpPr>
          <p:nvPr>
            <p:ph type="ctrTitle"/>
          </p:nvPr>
        </p:nvSpPr>
        <p:spPr>
          <a:xfrm>
            <a:off x="194602" y="293615"/>
            <a:ext cx="10971146" cy="897134"/>
          </a:xfrm>
        </p:spPr>
        <p:txBody>
          <a:bodyPr>
            <a:normAutofit fontScale="90000"/>
          </a:bodyPr>
          <a:lstStyle/>
          <a:p>
            <a:r>
              <a:rPr lang="en-US" dirty="0"/>
              <a:t>Learning by contrasting</a:t>
            </a:r>
          </a:p>
        </p:txBody>
      </p:sp>
      <p:sp>
        <p:nvSpPr>
          <p:cNvPr id="3" name="TextBox 2">
            <a:extLst>
              <a:ext uri="{FF2B5EF4-FFF2-40B4-BE49-F238E27FC236}">
                <a16:creationId xmlns:a16="http://schemas.microsoft.com/office/drawing/2014/main" id="{54094E9E-A8E2-41E8-9C60-3D1E22B18EE4}"/>
              </a:ext>
            </a:extLst>
          </p:cNvPr>
          <p:cNvSpPr txBox="1"/>
          <p:nvPr/>
        </p:nvSpPr>
        <p:spPr>
          <a:xfrm>
            <a:off x="194602" y="1828800"/>
            <a:ext cx="11786532" cy="646331"/>
          </a:xfrm>
          <a:prstGeom prst="rect">
            <a:avLst/>
          </a:prstGeom>
          <a:noFill/>
        </p:spPr>
        <p:txBody>
          <a:bodyPr wrap="square" rtlCol="0">
            <a:spAutoFit/>
          </a:bodyPr>
          <a:lstStyle/>
          <a:p>
            <a:r>
              <a:rPr lang="en-US" i="1" dirty="0"/>
              <a:t>Such exercises were prepared for the child to be able to recognize an object and contrast that to other objects. Can we teach machines in a similar manner?</a:t>
            </a:r>
            <a:endParaRPr lang="en-US" dirty="0"/>
          </a:p>
        </p:txBody>
      </p:sp>
      <p:pic>
        <p:nvPicPr>
          <p:cNvPr id="11" name="Picture 10">
            <a:extLst>
              <a:ext uri="{FF2B5EF4-FFF2-40B4-BE49-F238E27FC236}">
                <a16:creationId xmlns:a16="http://schemas.microsoft.com/office/drawing/2014/main" id="{5167B257-A2C4-442B-8270-4DBEA12AE85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50158" y="3611824"/>
            <a:ext cx="8302969" cy="2070177"/>
          </a:xfrm>
          <a:prstGeom prst="rect">
            <a:avLst/>
          </a:prstGeom>
        </p:spPr>
      </p:pic>
    </p:spTree>
    <p:extLst>
      <p:ext uri="{BB962C8B-B14F-4D97-AF65-F5344CB8AC3E}">
        <p14:creationId xmlns:p14="http://schemas.microsoft.com/office/powerpoint/2010/main" val="3447189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00491D-BAD5-41F0-9CFC-36022C7762CA}"/>
              </a:ext>
            </a:extLst>
          </p:cNvPr>
          <p:cNvSpPr>
            <a:spLocks noGrp="1"/>
          </p:cNvSpPr>
          <p:nvPr>
            <p:ph type="ctrTitle"/>
          </p:nvPr>
        </p:nvSpPr>
        <p:spPr>
          <a:xfrm>
            <a:off x="1524000" y="318420"/>
            <a:ext cx="9144000" cy="830997"/>
          </a:xfrm>
        </p:spPr>
        <p:txBody>
          <a:bodyPr>
            <a:normAutofit fontScale="90000"/>
          </a:bodyPr>
          <a:lstStyle/>
          <a:p>
            <a:r>
              <a:rPr lang="en-US" dirty="0"/>
              <a:t>CURL</a:t>
            </a:r>
          </a:p>
        </p:txBody>
      </p:sp>
      <p:sp>
        <p:nvSpPr>
          <p:cNvPr id="6" name="TextBox 5">
            <a:extLst>
              <a:ext uri="{FF2B5EF4-FFF2-40B4-BE49-F238E27FC236}">
                <a16:creationId xmlns:a16="http://schemas.microsoft.com/office/drawing/2014/main" id="{65C37579-97A5-4C55-8251-22F879852D77}"/>
              </a:ext>
            </a:extLst>
          </p:cNvPr>
          <p:cNvSpPr txBox="1"/>
          <p:nvPr/>
        </p:nvSpPr>
        <p:spPr>
          <a:xfrm>
            <a:off x="264096" y="1859339"/>
            <a:ext cx="11663808" cy="4247317"/>
          </a:xfrm>
          <a:prstGeom prst="rect">
            <a:avLst/>
          </a:prstGeom>
          <a:noFill/>
        </p:spPr>
        <p:txBody>
          <a:bodyPr wrap="square" rtlCol="0">
            <a:spAutoFit/>
          </a:bodyPr>
          <a:lstStyle/>
          <a:p>
            <a:r>
              <a:rPr lang="en-US" dirty="0"/>
              <a:t>Contrastive unsupervised representation Learning is a method of learning representations which respect similarity: leveraging availability of “similar” and “dis-similar” data points. The learner then forces the similarity score of representations of similar samples with each other to be higher on average than with dissimilar samples by minimizing a contrastive loss. </a:t>
            </a:r>
          </a:p>
          <a:p>
            <a:endParaRPr lang="en-US" dirty="0"/>
          </a:p>
          <a:p>
            <a:r>
              <a:rPr lang="en-US" dirty="0"/>
              <a:t>While it seems intuitive that minimizing such loss functions should lead to representations that capture ‘similarity,’ </a:t>
            </a:r>
          </a:p>
          <a:p>
            <a:r>
              <a:rPr lang="en-US" dirty="0"/>
              <a:t>formally it is unclear why the learned representations should do well on downstream linear classification tasks – their somewhat mysterious success is often treated as an obvious consequence. To analyze this success, a framework must connect ‘similarity’ in unlabeled data with the information that is implicitly present in downstream tasks such as classification.</a:t>
            </a:r>
            <a:endParaRPr lang="he-IL" dirty="0"/>
          </a:p>
          <a:p>
            <a:endParaRPr lang="he-IL" dirty="0"/>
          </a:p>
          <a:p>
            <a:r>
              <a:rPr lang="en-US" dirty="0"/>
              <a:t>Recent attempts to explain this relation and to bound the loss functions and produce guarantees are based on Rademacher complexity and the PAC-Bayes frameworks.</a:t>
            </a:r>
          </a:p>
          <a:p>
            <a:endParaRPr lang="en-US" dirty="0"/>
          </a:p>
          <a:p>
            <a:endParaRPr lang="en-US" dirty="0"/>
          </a:p>
        </p:txBody>
      </p:sp>
    </p:spTree>
    <p:extLst>
      <p:ext uri="{BB962C8B-B14F-4D97-AF65-F5344CB8AC3E}">
        <p14:creationId xmlns:p14="http://schemas.microsoft.com/office/powerpoint/2010/main" val="2548328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92F94-EDF3-41DF-945C-750D6525048C}"/>
              </a:ext>
            </a:extLst>
          </p:cNvPr>
          <p:cNvSpPr>
            <a:spLocks noGrp="1"/>
          </p:cNvSpPr>
          <p:nvPr>
            <p:ph type="ctrTitle"/>
          </p:nvPr>
        </p:nvSpPr>
        <p:spPr>
          <a:xfrm>
            <a:off x="194602" y="293615"/>
            <a:ext cx="10971146" cy="897134"/>
          </a:xfrm>
        </p:spPr>
        <p:txBody>
          <a:bodyPr>
            <a:normAutofit fontScale="90000"/>
          </a:bodyPr>
          <a:lstStyle/>
          <a:p>
            <a:r>
              <a:rPr lang="en-US" dirty="0"/>
              <a:t>Learning by contrasting</a:t>
            </a:r>
          </a:p>
        </p:txBody>
      </p:sp>
      <p:sp>
        <p:nvSpPr>
          <p:cNvPr id="3" name="TextBox 2">
            <a:extLst>
              <a:ext uri="{FF2B5EF4-FFF2-40B4-BE49-F238E27FC236}">
                <a16:creationId xmlns:a16="http://schemas.microsoft.com/office/drawing/2014/main" id="{54094E9E-A8E2-41E8-9C60-3D1E22B18EE4}"/>
              </a:ext>
            </a:extLst>
          </p:cNvPr>
          <p:cNvSpPr txBox="1"/>
          <p:nvPr/>
        </p:nvSpPr>
        <p:spPr>
          <a:xfrm>
            <a:off x="194602" y="1828800"/>
            <a:ext cx="11786532" cy="923330"/>
          </a:xfrm>
          <a:prstGeom prst="rect">
            <a:avLst/>
          </a:prstGeom>
          <a:noFill/>
        </p:spPr>
        <p:txBody>
          <a:bodyPr wrap="square" rtlCol="0">
            <a:spAutoFit/>
          </a:bodyPr>
          <a:lstStyle/>
          <a:p>
            <a:r>
              <a:rPr lang="en-US" dirty="0"/>
              <a:t>Present a simple and efficient framework to use unlabeled image data to learn visual representations which respect a measure of similarity between images. This representation should reduce the requirements for labeled data on downstream tasks such as classification and improve their performance. </a:t>
            </a:r>
          </a:p>
        </p:txBody>
      </p:sp>
      <p:pic>
        <p:nvPicPr>
          <p:cNvPr id="11" name="Picture 10">
            <a:extLst>
              <a:ext uri="{FF2B5EF4-FFF2-40B4-BE49-F238E27FC236}">
                <a16:creationId xmlns:a16="http://schemas.microsoft.com/office/drawing/2014/main" id="{5167B257-A2C4-442B-8270-4DBEA12AE85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50158" y="2910934"/>
            <a:ext cx="8302969" cy="3471957"/>
          </a:xfrm>
          <a:prstGeom prst="rect">
            <a:avLst/>
          </a:prstGeom>
        </p:spPr>
      </p:pic>
    </p:spTree>
    <p:extLst>
      <p:ext uri="{BB962C8B-B14F-4D97-AF65-F5344CB8AC3E}">
        <p14:creationId xmlns:p14="http://schemas.microsoft.com/office/powerpoint/2010/main" val="1718880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00491D-BAD5-41F0-9CFC-36022C7762CA}"/>
              </a:ext>
            </a:extLst>
          </p:cNvPr>
          <p:cNvSpPr>
            <a:spLocks noGrp="1"/>
          </p:cNvSpPr>
          <p:nvPr>
            <p:ph type="ctrTitle"/>
          </p:nvPr>
        </p:nvSpPr>
        <p:spPr>
          <a:xfrm>
            <a:off x="894047" y="424248"/>
            <a:ext cx="10403903" cy="830997"/>
          </a:xfrm>
        </p:spPr>
        <p:txBody>
          <a:bodyPr>
            <a:normAutofit fontScale="90000"/>
          </a:bodyPr>
          <a:lstStyle/>
          <a:p>
            <a:r>
              <a:rPr lang="en-US" dirty="0"/>
              <a:t>Framework for Contrastive Learning</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5C37579-97A5-4C55-8251-22F879852D77}"/>
                  </a:ext>
                </a:extLst>
              </p:cNvPr>
              <p:cNvSpPr txBox="1"/>
              <p:nvPr/>
            </p:nvSpPr>
            <p:spPr>
              <a:xfrm>
                <a:off x="264094" y="1652103"/>
                <a:ext cx="11663808" cy="3346878"/>
              </a:xfrm>
              <a:prstGeom prst="rect">
                <a:avLst/>
              </a:prstGeom>
              <a:noFill/>
            </p:spPr>
            <p:txBody>
              <a:bodyPr wrap="square" rtlCol="0">
                <a:spAutoFit/>
              </a:bodyPr>
              <a:lstStyle/>
              <a:p>
                <a:r>
                  <a:rPr lang="en-US" dirty="0"/>
                  <a:t>Contrastive learning assumes access to a very specific structure of data, a similarity function and a loss function which reflects our requirement of respecting the similarity function.</a:t>
                </a:r>
              </a:p>
              <a:p>
                <a:endParaRPr lang="en-US" dirty="0"/>
              </a:p>
              <a:p>
                <a:pPr marL="342900" indent="-342900">
                  <a:lnSpc>
                    <a:spcPct val="150000"/>
                  </a:lnSpc>
                  <a:buFont typeface="+mj-lt"/>
                  <a:buAutoNum type="arabicPeriod"/>
                </a:pPr>
                <a:r>
                  <a:rPr lang="en-US" dirty="0"/>
                  <a:t>Data Structure : </a:t>
                </a:r>
                <a14:m>
                  <m:oMath xmlns:m="http://schemas.openxmlformats.org/officeDocument/2006/math">
                    <m:r>
                      <m:rPr>
                        <m:sty m:val="p"/>
                      </m:rPr>
                      <a:rPr lang="en-US" b="0" i="0" smtClean="0">
                        <a:latin typeface="Cambria Math" panose="02040503050406030204" pitchFamily="18" charset="0"/>
                      </a:rPr>
                      <m:t>X</m:t>
                    </m:r>
                    <m:r>
                      <a:rPr lang="en-US" b="0" i="0"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m:t>
                                </m:r>
                              </m:sup>
                            </m:sSubSup>
                          </m:e>
                        </m:d>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𝑘</m:t>
                        </m:r>
                      </m:sup>
                    </m:sSubSup>
                    <m:r>
                      <a:rPr lang="en-US" i="1">
                        <a:latin typeface="Cambria Math" panose="02040503050406030204" pitchFamily="18" charset="0"/>
                      </a:rPr>
                      <m:t>)</m:t>
                    </m:r>
                  </m:oMath>
                </a14:m>
                <a:r>
                  <a:rPr lang="en-US" dirty="0"/>
                  <a:t>  where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oMath>
                </a14:m>
                <a:r>
                  <a:rPr lang="en-US" dirty="0"/>
                  <a:t> is similar to </a:t>
                </a:r>
                <a14:m>
                  <m:oMath xmlns:m="http://schemas.openxmlformats.org/officeDocument/2006/math">
                    <m:r>
                      <a:rPr lang="en-US" b="0" i="1" smtClean="0">
                        <a:latin typeface="Cambria Math" panose="02040503050406030204" pitchFamily="18" charset="0"/>
                      </a:rPr>
                      <m:t>𝑥</m:t>
                    </m:r>
                  </m:oMath>
                </a14:m>
                <a:r>
                  <a:rPr lang="en-US" dirty="0"/>
                  <a:t> and every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oMath>
                </a14:m>
                <a:r>
                  <a:rPr lang="en-US" dirty="0"/>
                  <a:t> is dissimilar to </a:t>
                </a:r>
                <a14:m>
                  <m:oMath xmlns:m="http://schemas.openxmlformats.org/officeDocument/2006/math">
                    <m:r>
                      <a:rPr lang="en-US" b="0" i="1" smtClean="0">
                        <a:latin typeface="Cambria Math" panose="02040503050406030204" pitchFamily="18" charset="0"/>
                      </a:rPr>
                      <m:t>𝑥</m:t>
                    </m:r>
                  </m:oMath>
                </a14:m>
                <a:endParaRPr lang="en-US" dirty="0"/>
              </a:p>
              <a:p>
                <a:pPr marL="342900" indent="-342900">
                  <a:buFont typeface="+mj-lt"/>
                  <a:buAutoNum type="arabicPeriod"/>
                </a:pPr>
                <a:r>
                  <a:rPr lang="en-US" dirty="0"/>
                  <a:t>Similarity function : </a:t>
                </a:r>
                <a14:m>
                  <m:oMath xmlns:m="http://schemas.openxmlformats.org/officeDocument/2006/math">
                    <m:r>
                      <a:rPr lang="en-US" b="0" i="1" smtClean="0">
                        <a:latin typeface="Cambria Math" panose="02040503050406030204" pitchFamily="18" charset="0"/>
                      </a:rPr>
                      <m:t>𝑠𝑖𝑚</m:t>
                    </m:r>
                    <m:d>
                      <m:dPr>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endParaRPr lang="en-US" b="0" dirty="0"/>
              </a:p>
              <a:p>
                <a:pPr marL="342900" indent="-342900">
                  <a:buFont typeface="+mj-lt"/>
                  <a:buAutoNum type="arabicPeriod"/>
                </a:pPr>
                <a:r>
                  <a:rPr lang="en-US" dirty="0"/>
                  <a:t>Contrastive loss which is a function of the similarity : </a:t>
                </a:r>
                <a14:m>
                  <m:oMath xmlns:m="http://schemas.openxmlformats.org/officeDocument/2006/math">
                    <m:r>
                      <a:rPr lang="en-US" b="0" i="1" smtClean="0">
                        <a:latin typeface="Cambria Math" panose="02040503050406030204" pitchFamily="18" charset="0"/>
                      </a:rPr>
                      <m:t>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𝑠𝑖𝑚</m:t>
                        </m:r>
                        <m:d>
                          <m:dPr>
                            <m:ctrlPr>
                              <a:rPr lang="en-US" b="0" i="1" smtClean="0">
                                <a:latin typeface="Cambria Math" panose="02040503050406030204" pitchFamily="18" charset="0"/>
                              </a:rPr>
                            </m:ctrlPr>
                          </m:dPr>
                          <m:e>
                            <m:r>
                              <a:rPr lang="en-US" b="0" i="1" smtClean="0">
                                <a:latin typeface="Cambria Math" panose="02040503050406030204" pitchFamily="18" charset="0"/>
                              </a:rPr>
                              <m:t>⋅,⋅</m:t>
                            </m:r>
                          </m:e>
                        </m:d>
                      </m:e>
                    </m:d>
                  </m:oMath>
                </a14:m>
                <a:endParaRPr lang="en-US" dirty="0"/>
              </a:p>
              <a:p>
                <a:pPr marL="342900" indent="-342900">
                  <a:buFont typeface="+mj-lt"/>
                  <a:buAutoNum type="arabicPeriod"/>
                </a:pPr>
                <a:endParaRPr lang="en-US" dirty="0"/>
              </a:p>
              <a:p>
                <a:endParaRPr lang="en-US" dirty="0"/>
              </a:p>
              <a:p>
                <a:endParaRPr lang="en-US" dirty="0"/>
              </a:p>
              <a:p>
                <a:endParaRPr lang="en-US" dirty="0"/>
              </a:p>
              <a:p>
                <a:endParaRPr lang="en-US" dirty="0"/>
              </a:p>
            </p:txBody>
          </p:sp>
        </mc:Choice>
        <mc:Fallback xmlns="">
          <p:sp>
            <p:nvSpPr>
              <p:cNvPr id="6" name="TextBox 5">
                <a:extLst>
                  <a:ext uri="{FF2B5EF4-FFF2-40B4-BE49-F238E27FC236}">
                    <a16:creationId xmlns:a16="http://schemas.microsoft.com/office/drawing/2014/main" id="{65C37579-97A5-4C55-8251-22F879852D77}"/>
                  </a:ext>
                </a:extLst>
              </p:cNvPr>
              <p:cNvSpPr txBox="1">
                <a:spLocks noRot="1" noChangeAspect="1" noMove="1" noResize="1" noEditPoints="1" noAdjustHandles="1" noChangeArrowheads="1" noChangeShapeType="1" noTextEdit="1"/>
              </p:cNvSpPr>
              <p:nvPr/>
            </p:nvSpPr>
            <p:spPr>
              <a:xfrm>
                <a:off x="264094" y="1652103"/>
                <a:ext cx="11663808" cy="3346878"/>
              </a:xfrm>
              <a:prstGeom prst="rect">
                <a:avLst/>
              </a:prstGeom>
              <a:blipFill>
                <a:blip r:embed="rId2"/>
                <a:stretch>
                  <a:fillRect l="-418" t="-911"/>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87B15405-B979-47EB-A0C4-5C88A130C42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14710" y="4277466"/>
            <a:ext cx="5362575" cy="1524441"/>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B2ACE51-442A-4D8F-8066-18702C5CB870}"/>
                  </a:ext>
                </a:extLst>
              </p:cNvPr>
              <p:cNvSpPr txBox="1"/>
              <p:nvPr/>
            </p:nvSpPr>
            <p:spPr>
              <a:xfrm>
                <a:off x="3919117" y="3940536"/>
                <a:ext cx="1833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8" name="TextBox 7">
                <a:extLst>
                  <a:ext uri="{FF2B5EF4-FFF2-40B4-BE49-F238E27FC236}">
                    <a16:creationId xmlns:a16="http://schemas.microsoft.com/office/drawing/2014/main" id="{DB2ACE51-442A-4D8F-8066-18702C5CB870}"/>
                  </a:ext>
                </a:extLst>
              </p:cNvPr>
              <p:cNvSpPr txBox="1">
                <a:spLocks noRot="1" noChangeAspect="1" noMove="1" noResize="1" noEditPoints="1" noAdjustHandles="1" noChangeArrowheads="1" noChangeShapeType="1" noTextEdit="1"/>
              </p:cNvSpPr>
              <p:nvPr/>
            </p:nvSpPr>
            <p:spPr>
              <a:xfrm>
                <a:off x="3919117" y="3940536"/>
                <a:ext cx="183320" cy="276999"/>
              </a:xfrm>
              <a:prstGeom prst="rect">
                <a:avLst/>
              </a:prstGeom>
              <a:blipFill>
                <a:blip r:embed="rId4"/>
                <a:stretch>
                  <a:fillRect l="-20000" r="-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FD24234-EC9D-4F1C-86BE-A42E9932EEB3}"/>
                  </a:ext>
                </a:extLst>
              </p:cNvPr>
              <p:cNvSpPr txBox="1"/>
              <p:nvPr/>
            </p:nvSpPr>
            <p:spPr>
              <a:xfrm>
                <a:off x="5205716" y="3940536"/>
                <a:ext cx="3203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oMath>
                  </m:oMathPara>
                </a14:m>
                <a:endParaRPr lang="en-US" dirty="0"/>
              </a:p>
            </p:txBody>
          </p:sp>
        </mc:Choice>
        <mc:Fallback xmlns="">
          <p:sp>
            <p:nvSpPr>
              <p:cNvPr id="16" name="TextBox 15">
                <a:extLst>
                  <a:ext uri="{FF2B5EF4-FFF2-40B4-BE49-F238E27FC236}">
                    <a16:creationId xmlns:a16="http://schemas.microsoft.com/office/drawing/2014/main" id="{2FD24234-EC9D-4F1C-86BE-A42E9932EEB3}"/>
                  </a:ext>
                </a:extLst>
              </p:cNvPr>
              <p:cNvSpPr txBox="1">
                <a:spLocks noRot="1" noChangeAspect="1" noMove="1" noResize="1" noEditPoints="1" noAdjustHandles="1" noChangeArrowheads="1" noChangeShapeType="1" noTextEdit="1"/>
              </p:cNvSpPr>
              <p:nvPr/>
            </p:nvSpPr>
            <p:spPr>
              <a:xfrm>
                <a:off x="5205716" y="3940536"/>
                <a:ext cx="320344" cy="276999"/>
              </a:xfrm>
              <a:prstGeom prst="rect">
                <a:avLst/>
              </a:prstGeom>
              <a:blipFill>
                <a:blip r:embed="rId5"/>
                <a:stretch>
                  <a:fillRect l="-11321" r="-37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146D73C-B7A2-43D6-8F7E-7F0B38C42A48}"/>
                  </a:ext>
                </a:extLst>
              </p:cNvPr>
              <p:cNvSpPr txBox="1"/>
              <p:nvPr/>
            </p:nvSpPr>
            <p:spPr>
              <a:xfrm>
                <a:off x="6594288" y="3913081"/>
                <a:ext cx="3203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dirty="0"/>
              </a:p>
            </p:txBody>
          </p:sp>
        </mc:Choice>
        <mc:Fallback xmlns="">
          <p:sp>
            <p:nvSpPr>
              <p:cNvPr id="18" name="TextBox 17">
                <a:extLst>
                  <a:ext uri="{FF2B5EF4-FFF2-40B4-BE49-F238E27FC236}">
                    <a16:creationId xmlns:a16="http://schemas.microsoft.com/office/drawing/2014/main" id="{9146D73C-B7A2-43D6-8F7E-7F0B38C42A48}"/>
                  </a:ext>
                </a:extLst>
              </p:cNvPr>
              <p:cNvSpPr txBox="1">
                <a:spLocks noRot="1" noChangeAspect="1" noMove="1" noResize="1" noEditPoints="1" noAdjustHandles="1" noChangeArrowheads="1" noChangeShapeType="1" noTextEdit="1"/>
              </p:cNvSpPr>
              <p:nvPr/>
            </p:nvSpPr>
            <p:spPr>
              <a:xfrm>
                <a:off x="6594288" y="3913081"/>
                <a:ext cx="320344" cy="276999"/>
              </a:xfrm>
              <a:prstGeom prst="rect">
                <a:avLst/>
              </a:prstGeom>
              <a:blipFill>
                <a:blip r:embed="rId6"/>
                <a:stretch>
                  <a:fillRect l="-11538"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C6B1A01-4B4C-4D34-9E88-0BCA14A26FB7}"/>
                  </a:ext>
                </a:extLst>
              </p:cNvPr>
              <p:cNvSpPr txBox="1"/>
              <p:nvPr/>
            </p:nvSpPr>
            <p:spPr>
              <a:xfrm>
                <a:off x="7915938" y="3940537"/>
                <a:ext cx="3203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dirty="0"/>
              </a:p>
            </p:txBody>
          </p:sp>
        </mc:Choice>
        <mc:Fallback xmlns="">
          <p:sp>
            <p:nvSpPr>
              <p:cNvPr id="19" name="TextBox 18">
                <a:extLst>
                  <a:ext uri="{FF2B5EF4-FFF2-40B4-BE49-F238E27FC236}">
                    <a16:creationId xmlns:a16="http://schemas.microsoft.com/office/drawing/2014/main" id="{5C6B1A01-4B4C-4D34-9E88-0BCA14A26FB7}"/>
                  </a:ext>
                </a:extLst>
              </p:cNvPr>
              <p:cNvSpPr txBox="1">
                <a:spLocks noRot="1" noChangeAspect="1" noMove="1" noResize="1" noEditPoints="1" noAdjustHandles="1" noChangeArrowheads="1" noChangeShapeType="1" noTextEdit="1"/>
              </p:cNvSpPr>
              <p:nvPr/>
            </p:nvSpPr>
            <p:spPr>
              <a:xfrm>
                <a:off x="7915938" y="3940537"/>
                <a:ext cx="320344" cy="276999"/>
              </a:xfrm>
              <a:prstGeom prst="rect">
                <a:avLst/>
              </a:prstGeom>
              <a:blipFill>
                <a:blip r:embed="rId7"/>
                <a:stretch>
                  <a:fillRect l="-11538" b="-17391"/>
                </a:stretch>
              </a:blipFill>
            </p:spPr>
            <p:txBody>
              <a:bodyPr/>
              <a:lstStyle/>
              <a:p>
                <a:r>
                  <a:rPr lang="en-US">
                    <a:noFill/>
                  </a:rPr>
                  <a:t> </a:t>
                </a:r>
              </a:p>
            </p:txBody>
          </p:sp>
        </mc:Fallback>
      </mc:AlternateContent>
    </p:spTree>
    <p:extLst>
      <p:ext uri="{BB962C8B-B14F-4D97-AF65-F5344CB8AC3E}">
        <p14:creationId xmlns:p14="http://schemas.microsoft.com/office/powerpoint/2010/main" val="10339068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00491D-BAD5-41F0-9CFC-36022C7762CA}"/>
              </a:ext>
            </a:extLst>
          </p:cNvPr>
          <p:cNvSpPr>
            <a:spLocks noGrp="1"/>
          </p:cNvSpPr>
          <p:nvPr>
            <p:ph type="ctrTitle"/>
          </p:nvPr>
        </p:nvSpPr>
        <p:spPr>
          <a:xfrm>
            <a:off x="838200" y="365125"/>
            <a:ext cx="10515600" cy="1325563"/>
          </a:xfrm>
        </p:spPr>
        <p:txBody>
          <a:bodyPr vert="horz" lIns="91440" tIns="45720" rIns="91440" bIns="45720" rtlCol="0" anchor="ctr">
            <a:normAutofit/>
          </a:bodyPr>
          <a:lstStyle/>
          <a:p>
            <a:pPr algn="l"/>
            <a:r>
              <a:rPr lang="en-US" sz="4400" kern="1200" dirty="0">
                <a:solidFill>
                  <a:schemeClr val="tx1"/>
                </a:solidFill>
                <a:latin typeface="+mj-lt"/>
                <a:ea typeface="+mj-ea"/>
                <a:cs typeface="+mj-cs"/>
              </a:rPr>
              <a:t>Why should it work ? </a:t>
            </a:r>
          </a:p>
        </p:txBody>
      </p:sp>
      <p:sp>
        <p:nvSpPr>
          <p:cNvPr id="5" name="TextBox 4">
            <a:extLst>
              <a:ext uri="{FF2B5EF4-FFF2-40B4-BE49-F238E27FC236}">
                <a16:creationId xmlns:a16="http://schemas.microsoft.com/office/drawing/2014/main" id="{59A48875-B509-49A5-857E-3427FE91876D}"/>
              </a:ext>
            </a:extLst>
          </p:cNvPr>
          <p:cNvSpPr txBox="1"/>
          <p:nvPr/>
        </p:nvSpPr>
        <p:spPr>
          <a:xfrm>
            <a:off x="838200" y="1829392"/>
            <a:ext cx="11068842" cy="2957861"/>
          </a:xfrm>
          <a:prstGeom prst="rect">
            <a:avLst/>
          </a:prstGeom>
          <a:noFill/>
        </p:spPr>
        <p:txBody>
          <a:bodyPr wrap="square" rtlCol="0">
            <a:spAutoFit/>
          </a:bodyPr>
          <a:lstStyle/>
          <a:p>
            <a:r>
              <a:rPr lang="en-US" dirty="0"/>
              <a:t>While it seems </a:t>
            </a:r>
            <a:r>
              <a:rPr lang="en-US" b="1" dirty="0"/>
              <a:t>intuitive</a:t>
            </a:r>
            <a:r>
              <a:rPr lang="en-US" dirty="0"/>
              <a:t> that minimizing such loss functions should lead to representations that capture ‘similarity,’ </a:t>
            </a:r>
          </a:p>
          <a:p>
            <a:r>
              <a:rPr lang="en-US" dirty="0"/>
              <a:t>formally it is unclear why the learned representations should do well on downstream linear classification tasks – their somewhat mysterious success is often treated as an obvious consequence. To analyze this success, a framework must connect ‘similarity’ in unlabeled data with the information that is implicitly present in downstream tasks such as classification.</a:t>
            </a:r>
          </a:p>
          <a:p>
            <a:endParaRPr lang="en-US" dirty="0"/>
          </a:p>
          <a:p>
            <a:r>
              <a:rPr lang="en-US" dirty="0"/>
              <a:t>Recent literature has attempted to relate the success of their methods to maximization of mutual information between latent representations. However, it is not clear if the success of contrastive approaches is determined by mutual information or by the specific form of the contrastive loss.</a:t>
            </a:r>
            <a:endParaRPr lang="he-IL" dirty="0"/>
          </a:p>
          <a:p>
            <a:pPr>
              <a:lnSpc>
                <a:spcPct val="150000"/>
              </a:lnSpc>
            </a:pPr>
            <a:endParaRPr lang="en-US" dirty="0"/>
          </a:p>
        </p:txBody>
      </p:sp>
    </p:spTree>
    <p:extLst>
      <p:ext uri="{BB962C8B-B14F-4D97-AF65-F5344CB8AC3E}">
        <p14:creationId xmlns:p14="http://schemas.microsoft.com/office/powerpoint/2010/main" val="66511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00491D-BAD5-41F0-9CFC-36022C7762CA}"/>
              </a:ext>
            </a:extLst>
          </p:cNvPr>
          <p:cNvSpPr>
            <a:spLocks noGrp="1"/>
          </p:cNvSpPr>
          <p:nvPr>
            <p:ph type="ctrTitle"/>
          </p:nvPr>
        </p:nvSpPr>
        <p:spPr>
          <a:xfrm>
            <a:off x="712365" y="142510"/>
            <a:ext cx="10515600" cy="1325563"/>
          </a:xfrm>
        </p:spPr>
        <p:txBody>
          <a:bodyPr vert="horz" lIns="91440" tIns="45720" rIns="91440" bIns="45720" rtlCol="0" anchor="ctr">
            <a:normAutofit/>
          </a:bodyPr>
          <a:lstStyle/>
          <a:p>
            <a:pPr algn="l"/>
            <a:r>
              <a:rPr lang="en-US" sz="4400" kern="1200" dirty="0">
                <a:solidFill>
                  <a:schemeClr val="tx1"/>
                </a:solidFill>
                <a:latin typeface="+mj-lt"/>
                <a:ea typeface="+mj-ea"/>
                <a:cs typeface="+mj-cs"/>
              </a:rPr>
              <a:t>Framework Analysis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9A48875-B509-49A5-857E-3427FE91876D}"/>
                  </a:ext>
                </a:extLst>
              </p:cNvPr>
              <p:cNvSpPr txBox="1"/>
              <p:nvPr/>
            </p:nvSpPr>
            <p:spPr>
              <a:xfrm>
                <a:off x="712365" y="1132514"/>
                <a:ext cx="11068842" cy="6361550"/>
              </a:xfrm>
              <a:prstGeom prst="rect">
                <a:avLst/>
              </a:prstGeom>
              <a:noFill/>
            </p:spPr>
            <p:txBody>
              <a:bodyPr wrap="square" rtlCol="0">
                <a:spAutoFit/>
              </a:bodyPr>
              <a:lstStyle/>
              <a:p>
                <a:pPr>
                  <a:lnSpc>
                    <a:spcPct val="150000"/>
                  </a:lnSpc>
                </a:pPr>
                <a:r>
                  <a:rPr lang="en-US" dirty="0"/>
                  <a:t>To analyze this success a framework must connect ‘similarity’ in unlabeled data with the information that is implicitly present in downstream tasks. We formalize the notion of similarity by introducing latent classes where similar pairs are assumed to be drawn from the same latent class and A downstream task is comprised of a subset of these latent classes.</a:t>
                </a:r>
              </a:p>
              <a:p>
                <a:pPr>
                  <a:lnSpc>
                    <a:spcPct val="150000"/>
                  </a:lnSpc>
                </a:pPr>
                <a:r>
                  <a:rPr lang="en-US" dirty="0"/>
                  <a:t>Let </a:t>
                </a:r>
                <a14:m>
                  <m:oMath xmlns:m="http://schemas.openxmlformats.org/officeDocument/2006/math">
                    <m:r>
                      <a:rPr lang="en-US" b="0" i="1" smtClean="0">
                        <a:latin typeface="Cambria Math" panose="02040503050406030204" pitchFamily="18" charset="0"/>
                      </a:rPr>
                      <m:t>𝐶</m:t>
                    </m:r>
                  </m:oMath>
                </a14:m>
                <a:r>
                  <a:rPr lang="en-US" dirty="0"/>
                  <a:t> be the set of latent classes and </a:t>
                </a:r>
                <a14:m>
                  <m:oMath xmlns:m="http://schemas.openxmlformats.org/officeDocument/2006/math">
                    <m:r>
                      <a:rPr lang="en-US" b="0" i="1" smtClean="0">
                        <a:latin typeface="Cambria Math" panose="02040503050406030204" pitchFamily="18" charset="0"/>
                      </a:rPr>
                      <m:t>𝜌</m:t>
                    </m:r>
                  </m:oMath>
                </a14:m>
                <a:r>
                  <a:rPr lang="en-US" dirty="0"/>
                  <a:t> be a probability distribution over </a:t>
                </a:r>
                <a14:m>
                  <m:oMath xmlns:m="http://schemas.openxmlformats.org/officeDocument/2006/math">
                    <m:r>
                      <a:rPr lang="en-US" b="0" i="1" smtClean="0">
                        <a:latin typeface="Cambria Math" panose="02040503050406030204" pitchFamily="18" charset="0"/>
                      </a:rPr>
                      <m:t>𝐶</m:t>
                    </m:r>
                  </m:oMath>
                </a14:m>
                <a:r>
                  <a:rPr lang="en-US" dirty="0"/>
                  <a:t>. Each class </a:t>
                </a:r>
                <a14:m>
                  <m:oMath xmlns:m="http://schemas.openxmlformats.org/officeDocument/2006/math">
                    <m:r>
                      <a:rPr lang="en-US" b="0" i="1" smtClean="0">
                        <a:latin typeface="Cambria Math" panose="02040503050406030204" pitchFamily="18" charset="0"/>
                      </a:rPr>
                      <m:t>𝑐</m:t>
                    </m:r>
                  </m:oMath>
                </a14:m>
                <a:r>
                  <a:rPr lang="en-US" dirty="0"/>
                  <a:t> comes with a distribution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𝑐</m:t>
                        </m:r>
                      </m:sub>
                    </m:sSub>
                  </m:oMath>
                </a14:m>
                <a:r>
                  <a:rPr lang="en-US" dirty="0"/>
                  <a:t> and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oMath>
                </a14:m>
                <a:r>
                  <a:rPr lang="en-US" dirty="0"/>
                  <a:t> are assumed to be drawn from the same class distribution. The formation of our dataset is as following:</a:t>
                </a:r>
              </a:p>
              <a:p>
                <a:pPr marL="342900" indent="-342900">
                  <a:lnSpc>
                    <a:spcPct val="150000"/>
                  </a:lnSpc>
                  <a:buFont typeface="+mj-lt"/>
                  <a:buAutoNum type="arabicPeriod"/>
                </a:pPr>
                <a:r>
                  <a:rPr lang="en-US" dirty="0"/>
                  <a:t>Draw two latent classes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𝜌</m:t>
                        </m:r>
                      </m:e>
                      <m:sup>
                        <m:r>
                          <a:rPr lang="en-US" b="0" i="1" smtClean="0">
                            <a:latin typeface="Cambria Math" panose="02040503050406030204" pitchFamily="18" charset="0"/>
                          </a:rPr>
                          <m:t>2</m:t>
                        </m:r>
                      </m:sup>
                    </m:sSup>
                  </m:oMath>
                </a14:m>
                <a:endParaRPr lang="en-US" dirty="0"/>
              </a:p>
              <a:p>
                <a:pPr marL="342900" indent="-342900">
                  <a:lnSpc>
                    <a:spcPct val="150000"/>
                  </a:lnSpc>
                  <a:buFont typeface="+mj-lt"/>
                  <a:buAutoNum type="arabicPeriod"/>
                </a:pPr>
                <a:r>
                  <a:rPr lang="en-US" dirty="0"/>
                  <a:t>Draw two similar samples from a single class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𝐷</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sub>
                      <m:sup>
                        <m:r>
                          <a:rPr lang="en-US" b="0" i="1" smtClean="0">
                            <a:latin typeface="Cambria Math" panose="02040503050406030204" pitchFamily="18" charset="0"/>
                          </a:rPr>
                          <m:t>2</m:t>
                        </m:r>
                      </m:sup>
                    </m:sSubSup>
                  </m:oMath>
                </a14:m>
                <a:endParaRPr lang="en-US" dirty="0"/>
              </a:p>
              <a:p>
                <a:pPr marL="342900" indent="-342900">
                  <a:lnSpc>
                    <a:spcPct val="150000"/>
                  </a:lnSpc>
                  <a:buFont typeface="+mj-lt"/>
                  <a:buAutoNum type="arabicPeriod"/>
                </a:pPr>
                <a:r>
                  <a:rPr lang="en-US" dirty="0"/>
                  <a:t>Draw negative samples from the other class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sub>
                    </m:sSub>
                  </m:oMath>
                </a14:m>
                <a:endParaRPr lang="en-US" dirty="0"/>
              </a:p>
              <a:p>
                <a:pPr>
                  <a:lnSpc>
                    <a:spcPct val="150000"/>
                  </a:lnSpc>
                </a:pPr>
                <a:endParaRPr lang="en-US" dirty="0"/>
              </a:p>
              <a:p>
                <a:pPr>
                  <a:lnSpc>
                    <a:spcPct val="150000"/>
                  </a:lnSpc>
                </a:pPr>
                <a:r>
                  <a:rPr lang="en-US" dirty="0"/>
                  <a:t>For more information about the analysis of contrastive learning:</a:t>
                </a:r>
              </a:p>
              <a:p>
                <a:pPr>
                  <a:lnSpc>
                    <a:spcPct val="150000"/>
                  </a:lnSpc>
                </a:pPr>
                <a:r>
                  <a:rPr lang="en-US" dirty="0"/>
                  <a:t>Analysis of Contrastive Unsupervised Representation Learning : </a:t>
                </a:r>
                <a:r>
                  <a:rPr lang="en-US" dirty="0">
                    <a:hlinkClick r:id="rId2"/>
                  </a:rPr>
                  <a:t>https://arxiv.org/pdf/1902.09229.pdf</a:t>
                </a:r>
                <a:endParaRPr lang="en-US" dirty="0"/>
              </a:p>
              <a:p>
                <a:pPr>
                  <a:lnSpc>
                    <a:spcPct val="150000"/>
                  </a:lnSpc>
                </a:pPr>
                <a:r>
                  <a:rPr lang="en-US" dirty="0"/>
                  <a:t>PAC-Bayesian Contrastive Unsupervised Representation Learning : </a:t>
                </a:r>
                <a:r>
                  <a:rPr lang="en-US" dirty="0">
                    <a:hlinkClick r:id="rId3"/>
                  </a:rPr>
                  <a:t>https://arxiv.org/pdf/1910.04464.pdf</a:t>
                </a:r>
                <a:endParaRPr lang="en-US" dirty="0"/>
              </a:p>
              <a:p>
                <a:pPr>
                  <a:lnSpc>
                    <a:spcPct val="150000"/>
                  </a:lnSpc>
                </a:pPr>
                <a:endParaRPr lang="en-US" dirty="0"/>
              </a:p>
              <a:p>
                <a:pPr marL="342900" indent="-342900">
                  <a:lnSpc>
                    <a:spcPct val="150000"/>
                  </a:lnSpc>
                  <a:buFont typeface="+mj-lt"/>
                  <a:buAutoNum type="arabicPeriod"/>
                </a:pPr>
                <a:endParaRPr lang="en-US" dirty="0"/>
              </a:p>
            </p:txBody>
          </p:sp>
        </mc:Choice>
        <mc:Fallback xmlns="">
          <p:sp>
            <p:nvSpPr>
              <p:cNvPr id="5" name="TextBox 4">
                <a:extLst>
                  <a:ext uri="{FF2B5EF4-FFF2-40B4-BE49-F238E27FC236}">
                    <a16:creationId xmlns:a16="http://schemas.microsoft.com/office/drawing/2014/main" id="{59A48875-B509-49A5-857E-3427FE91876D}"/>
                  </a:ext>
                </a:extLst>
              </p:cNvPr>
              <p:cNvSpPr txBox="1">
                <a:spLocks noRot="1" noChangeAspect="1" noMove="1" noResize="1" noEditPoints="1" noAdjustHandles="1" noChangeArrowheads="1" noChangeShapeType="1" noTextEdit="1"/>
              </p:cNvSpPr>
              <p:nvPr/>
            </p:nvSpPr>
            <p:spPr>
              <a:xfrm>
                <a:off x="712365" y="1132514"/>
                <a:ext cx="11068842" cy="6361550"/>
              </a:xfrm>
              <a:prstGeom prst="rect">
                <a:avLst/>
              </a:prstGeom>
              <a:blipFill>
                <a:blip r:embed="rId4"/>
                <a:stretch>
                  <a:fillRect l="-496" r="-330"/>
                </a:stretch>
              </a:blipFill>
            </p:spPr>
            <p:txBody>
              <a:bodyPr/>
              <a:lstStyle/>
              <a:p>
                <a:r>
                  <a:rPr lang="en-US">
                    <a:noFill/>
                  </a:rPr>
                  <a:t> </a:t>
                </a:r>
              </a:p>
            </p:txBody>
          </p:sp>
        </mc:Fallback>
      </mc:AlternateContent>
    </p:spTree>
    <p:extLst>
      <p:ext uri="{BB962C8B-B14F-4D97-AF65-F5344CB8AC3E}">
        <p14:creationId xmlns:p14="http://schemas.microsoft.com/office/powerpoint/2010/main" val="1401703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00491D-BAD5-41F0-9CFC-36022C7762CA}"/>
              </a:ext>
            </a:extLst>
          </p:cNvPr>
          <p:cNvSpPr>
            <a:spLocks noGrp="1"/>
          </p:cNvSpPr>
          <p:nvPr>
            <p:ph type="ctrTitle"/>
          </p:nvPr>
        </p:nvSpPr>
        <p:spPr>
          <a:xfrm>
            <a:off x="1422874" y="561097"/>
            <a:ext cx="9144000" cy="890995"/>
          </a:xfrm>
        </p:spPr>
        <p:txBody>
          <a:bodyPr>
            <a:normAutofit fontScale="90000"/>
          </a:bodyPr>
          <a:lstStyle/>
          <a:p>
            <a:r>
              <a:rPr lang="en-US"/>
              <a:t>Representation Learning</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8AE1674-7C62-4C56-866A-A7407764DBD6}"/>
                  </a:ext>
                </a:extLst>
              </p:cNvPr>
              <p:cNvSpPr txBox="1"/>
              <p:nvPr/>
            </p:nvSpPr>
            <p:spPr>
              <a:xfrm>
                <a:off x="307648" y="2008889"/>
                <a:ext cx="11374452" cy="2585323"/>
              </a:xfrm>
              <a:prstGeom prst="rect">
                <a:avLst/>
              </a:prstGeom>
              <a:noFill/>
            </p:spPr>
            <p:txBody>
              <a:bodyPr wrap="square" rtlCol="0">
                <a:spAutoFit/>
              </a:bodyPr>
              <a:lstStyle/>
              <a:p>
                <a:pPr algn="l"/>
                <a:r>
                  <a:rPr lang="en-US" dirty="0"/>
                  <a:t>Representation learning replaces the need for manual feature engineering and allows a machine to both learn the features and use them to perform a specific task. It is a field of its own in Machine Learning and often becomes much of the actual effort in deploying machine learning algorithms.</a:t>
                </a:r>
              </a:p>
              <a:p>
                <a:pPr algn="l"/>
                <a:endParaRPr lang="en-US" dirty="0"/>
              </a:p>
              <a:p>
                <a:pPr algn="l"/>
                <a:r>
                  <a:rPr lang="en-US" dirty="0"/>
                  <a:t>Representation learning may leverage the fact that there are many huge unlabeled datasets which can be learnt from both for supervised and unsupervised purposes. The goal is to find a representation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oMath>
                </a14:m>
                <a:r>
                  <a:rPr lang="en-US" dirty="0"/>
                  <a:t> such that replacing our input </a:t>
                </a:r>
                <a14:m>
                  <m:oMath xmlns:m="http://schemas.openxmlformats.org/officeDocument/2006/math">
                    <m:r>
                      <a:rPr lang="en-US" b="0" i="1" smtClean="0">
                        <a:latin typeface="Cambria Math" panose="02040503050406030204" pitchFamily="18" charset="0"/>
                      </a:rPr>
                      <m:t>𝑥</m:t>
                    </m:r>
                  </m:oMath>
                </a14:m>
                <a:r>
                  <a:rPr lang="en-US" dirty="0"/>
                  <a:t> with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captures meaningful information regarding our task and may reduce the computational and statistical complexity associated with it. The quality of the representation is then measured by its success on downstream tasks.</a:t>
                </a:r>
              </a:p>
            </p:txBody>
          </p:sp>
        </mc:Choice>
        <mc:Fallback xmlns="">
          <p:sp>
            <p:nvSpPr>
              <p:cNvPr id="5" name="TextBox 4">
                <a:extLst>
                  <a:ext uri="{FF2B5EF4-FFF2-40B4-BE49-F238E27FC236}">
                    <a16:creationId xmlns:a16="http://schemas.microsoft.com/office/drawing/2014/main" id="{48AE1674-7C62-4C56-866A-A7407764DBD6}"/>
                  </a:ext>
                </a:extLst>
              </p:cNvPr>
              <p:cNvSpPr txBox="1">
                <a:spLocks noRot="1" noChangeAspect="1" noMove="1" noResize="1" noEditPoints="1" noAdjustHandles="1" noChangeArrowheads="1" noChangeShapeType="1" noTextEdit="1"/>
              </p:cNvSpPr>
              <p:nvPr/>
            </p:nvSpPr>
            <p:spPr>
              <a:xfrm>
                <a:off x="307648" y="2008889"/>
                <a:ext cx="11374452" cy="2585323"/>
              </a:xfrm>
              <a:prstGeom prst="rect">
                <a:avLst/>
              </a:prstGeom>
              <a:blipFill>
                <a:blip r:embed="rId2"/>
                <a:stretch>
                  <a:fillRect l="-429" t="-1415" r="-268" b="-2830"/>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F75D9FFC-BFE2-4319-B3F5-62C00AE4E15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742211" y="5032251"/>
            <a:ext cx="4505325" cy="1264652"/>
          </a:xfrm>
          <a:prstGeom prst="rect">
            <a:avLst/>
          </a:prstGeom>
        </p:spPr>
      </p:pic>
    </p:spTree>
    <p:extLst>
      <p:ext uri="{BB962C8B-B14F-4D97-AF65-F5344CB8AC3E}">
        <p14:creationId xmlns:p14="http://schemas.microsoft.com/office/powerpoint/2010/main" val="9402657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00491D-BAD5-41F0-9CFC-36022C7762CA}"/>
              </a:ext>
            </a:extLst>
          </p:cNvPr>
          <p:cNvSpPr>
            <a:spLocks noGrp="1"/>
          </p:cNvSpPr>
          <p:nvPr>
            <p:ph type="ctrTitle"/>
          </p:nvPr>
        </p:nvSpPr>
        <p:spPr>
          <a:xfrm>
            <a:off x="712365" y="142510"/>
            <a:ext cx="10515600" cy="1325563"/>
          </a:xfrm>
        </p:spPr>
        <p:txBody>
          <a:bodyPr vert="horz" lIns="91440" tIns="45720" rIns="91440" bIns="45720" rtlCol="0" anchor="ctr">
            <a:normAutofit/>
          </a:bodyPr>
          <a:lstStyle/>
          <a:p>
            <a:pPr algn="l"/>
            <a:r>
              <a:rPr lang="en-US" sz="4400" kern="1200" dirty="0">
                <a:solidFill>
                  <a:schemeClr val="tx1"/>
                </a:solidFill>
                <a:latin typeface="+mj-lt"/>
                <a:ea typeface="+mj-ea"/>
                <a:cs typeface="+mj-cs"/>
              </a:rPr>
              <a:t>Simple Analysis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9A48875-B509-49A5-857E-3427FE91876D}"/>
                  </a:ext>
                </a:extLst>
              </p:cNvPr>
              <p:cNvSpPr txBox="1"/>
              <p:nvPr/>
            </p:nvSpPr>
            <p:spPr>
              <a:xfrm>
                <a:off x="712365" y="1468073"/>
                <a:ext cx="11068842" cy="5815118"/>
              </a:xfrm>
              <a:prstGeom prst="rect">
                <a:avLst/>
              </a:prstGeom>
              <a:noFill/>
            </p:spPr>
            <p:txBody>
              <a:bodyPr wrap="square" rtlCol="0">
                <a:spAutoFit/>
              </a:bodyPr>
              <a:lstStyle/>
              <a:p>
                <a:r>
                  <a:rPr lang="en-US" dirty="0"/>
                  <a:t>We restrict ourselves to a simplified scenario where the supervised task is binary and the negative set contains one element. Thus, we choose the label set to be </a:t>
                </a:r>
                <a14:m>
                  <m:oMath xmlns:m="http://schemas.openxmlformats.org/officeDocument/2006/math">
                    <m:r>
                      <a:rPr lang="en-US" i="1" dirty="0" smtClean="0">
                        <a:latin typeface="Cambria Math" panose="02040503050406030204" pitchFamily="18" charset="0"/>
                      </a:rPr>
                      <m:t>𝑌</m:t>
                    </m:r>
                    <m:r>
                      <a:rPr lang="en-US" i="1" dirty="0" smtClean="0">
                        <a:latin typeface="Cambria Math" panose="02040503050406030204" pitchFamily="18" charset="0"/>
                      </a:rPr>
                      <m:t> = {−</m:t>
                    </m:r>
                    <m:r>
                      <a:rPr lang="en-US" i="1" dirty="0">
                        <a:latin typeface="Cambria Math" panose="02040503050406030204" pitchFamily="18" charset="0"/>
                      </a:rPr>
                      <m:t>1</m:t>
                    </m:r>
                    <m:r>
                      <a:rPr lang="en-US" i="1" dirty="0">
                        <a:latin typeface="Cambria Math" panose="02040503050406030204" pitchFamily="18" charset="0"/>
                      </a:rPr>
                      <m:t>, </m:t>
                    </m:r>
                    <m:r>
                      <a:rPr lang="en-US" i="1" dirty="0">
                        <a:latin typeface="Cambria Math" panose="02040503050406030204" pitchFamily="18" charset="0"/>
                      </a:rPr>
                      <m:t>1</m:t>
                    </m:r>
                    <m:r>
                      <a:rPr lang="en-US" i="1" dirty="0">
                        <a:latin typeface="Cambria Math" panose="02040503050406030204" pitchFamily="18" charset="0"/>
                      </a:rPr>
                      <m:t>}, </m:t>
                    </m:r>
                  </m:oMath>
                </a14:m>
                <a:r>
                  <a:rPr lang="en-US" dirty="0"/>
                  <a:t>and the unsupervised set </a:t>
                </a:r>
                <a14:m>
                  <m:oMath xmlns:m="http://schemas.openxmlformats.org/officeDocument/2006/math">
                    <m:r>
                      <a:rPr lang="en-US" i="1" dirty="0" smtClean="0">
                        <a:latin typeface="Cambria Math" panose="02040503050406030204" pitchFamily="18" charset="0"/>
                      </a:rPr>
                      <m:t>𝑈</m:t>
                    </m:r>
                  </m:oMath>
                </a14:m>
                <a:r>
                  <a:rPr lang="en-US" dirty="0"/>
                  <a:t> contains triplets</a:t>
                </a:r>
                <a14:m>
                  <m:oMath xmlns:m="http://schemas.openxmlformats.org/officeDocument/2006/math">
                    <m:r>
                      <a:rPr lang="en-US" i="1" dirty="0" smtClean="0">
                        <a:latin typeface="Cambria Math" panose="02040503050406030204" pitchFamily="18" charset="0"/>
                      </a:rPr>
                      <m:t> </m:t>
                    </m:r>
                  </m:oMath>
                </a14:m>
                <a:endParaRPr lang="en-US" i="1" dirty="0">
                  <a:latin typeface="Cambria Math" panose="02040503050406030204" pitchFamily="18" charset="0"/>
                </a:endParaRPr>
              </a:p>
              <a:p>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err="1">
                              <a:latin typeface="Cambria Math" panose="02040503050406030204" pitchFamily="18" charset="0"/>
                            </a:rPr>
                            <m:t>𝑧</m:t>
                          </m:r>
                        </m:e>
                        <m:sub>
                          <m:r>
                            <a:rPr lang="en-US" b="0" i="1" dirty="0" smtClean="0">
                              <a:latin typeface="Cambria Math" panose="02040503050406030204" pitchFamily="18" charset="0"/>
                            </a:rPr>
                            <m:t>𝑖</m:t>
                          </m:r>
                        </m:sub>
                      </m:sSub>
                      <m:r>
                        <a:rPr lang="en-US" i="1" dirty="0">
                          <a:latin typeface="Cambria Math" panose="02040503050406030204" pitchFamily="18" charset="0"/>
                        </a:rPr>
                        <m:t> = (</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𝑖</m:t>
                          </m:r>
                        </m:sub>
                      </m:sSub>
                      <m:r>
                        <a:rPr lang="en-US" i="1" dirty="0">
                          <a:latin typeface="Cambria Math" panose="02040503050406030204" pitchFamily="18" charset="0"/>
                        </a:rPr>
                        <m:t>, </m:t>
                      </m:r>
                      <m:sSubSup>
                        <m:sSubSupPr>
                          <m:ctrlPr>
                            <a:rPr lang="en-US" b="0" i="1" dirty="0" smtClean="0">
                              <a:latin typeface="Cambria Math" panose="02040503050406030204" pitchFamily="18" charset="0"/>
                            </a:rPr>
                          </m:ctrlPr>
                        </m:sSubSupPr>
                        <m:e>
                          <m:r>
                            <a:rPr lang="en-US" i="1" dirty="0">
                              <a:latin typeface="Cambria Math" panose="02040503050406030204" pitchFamily="18" charset="0"/>
                            </a:rPr>
                            <m:t>𝑥</m:t>
                          </m:r>
                        </m:e>
                        <m:sub>
                          <m:r>
                            <a:rPr lang="en-US" b="0" i="1" dirty="0" smtClean="0">
                              <a:latin typeface="Cambria Math" panose="02040503050406030204" pitchFamily="18" charset="0"/>
                            </a:rPr>
                            <m:t>𝑖</m:t>
                          </m:r>
                        </m:sub>
                        <m:sup>
                          <m:r>
                            <a:rPr lang="en-US" b="0" i="1" dirty="0" smtClean="0">
                              <a:latin typeface="Cambria Math" panose="02040503050406030204" pitchFamily="18" charset="0"/>
                            </a:rPr>
                            <m:t>+</m:t>
                          </m:r>
                        </m:sup>
                      </m:sSubSup>
                      <m:r>
                        <a:rPr lang="en-US" b="0" i="1" dirty="0" smtClean="0">
                          <a:latin typeface="Cambria Math" panose="02040503050406030204" pitchFamily="18" charset="0"/>
                        </a:rPr>
                        <m:t>,</m:t>
                      </m:r>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𝑥</m:t>
                          </m:r>
                        </m:e>
                        <m:sub>
                          <m:r>
                            <a:rPr lang="en-US" b="0" i="1" dirty="0" smtClean="0">
                              <a:latin typeface="Cambria Math" panose="02040503050406030204" pitchFamily="18" charset="0"/>
                            </a:rPr>
                            <m:t>𝑖</m:t>
                          </m:r>
                        </m:sub>
                        <m:sup>
                          <m:r>
                            <a:rPr lang="en-US" b="0" i="1" dirty="0" smtClean="0">
                              <a:latin typeface="Cambria Math" panose="02040503050406030204" pitchFamily="18" charset="0"/>
                            </a:rPr>
                            <m:t>−</m:t>
                          </m:r>
                        </m:sup>
                      </m:sSubSup>
                      <m:r>
                        <a:rPr lang="en-US" b="0" i="1" dirty="0" smtClean="0">
                          <a:latin typeface="Cambria Math" panose="02040503050406030204" pitchFamily="18" charset="0"/>
                        </a:rPr>
                        <m:t>)</m:t>
                      </m:r>
                    </m:oMath>
                  </m:oMathPara>
                </a14:m>
                <a:endParaRPr lang="en-US" dirty="0"/>
              </a:p>
              <a:p>
                <a:endParaRPr lang="en-US" dirty="0"/>
              </a:p>
              <a:p>
                <a:r>
                  <a:rPr lang="en-US" dirty="0"/>
                  <a:t>Let </a:t>
                </a:r>
                <a14:m>
                  <m:oMath xmlns:m="http://schemas.openxmlformats.org/officeDocument/2006/math">
                    <m:r>
                      <a:rPr lang="en-US" b="0" i="1" smtClean="0">
                        <a:latin typeface="Cambria Math" panose="02040503050406030204" pitchFamily="18" charset="0"/>
                      </a:rPr>
                      <m:t>𝐶</m:t>
                    </m:r>
                  </m:oMath>
                </a14:m>
                <a:r>
                  <a:rPr lang="en-US" dirty="0"/>
                  <a:t> be a set of latent classes and </a:t>
                </a:r>
                <a14:m>
                  <m:oMath xmlns:m="http://schemas.openxmlformats.org/officeDocument/2006/math">
                    <m:r>
                      <a:rPr lang="en-US" b="0" i="1" smtClean="0">
                        <a:latin typeface="Cambria Math" panose="02040503050406030204" pitchFamily="18" charset="0"/>
                      </a:rPr>
                      <m:t>𝜌</m:t>
                    </m:r>
                  </m:oMath>
                </a14:m>
                <a:r>
                  <a:rPr lang="en-US" dirty="0"/>
                  <a:t> be a probability distribution over </a:t>
                </a:r>
                <a14:m>
                  <m:oMath xmlns:m="http://schemas.openxmlformats.org/officeDocument/2006/math">
                    <m:r>
                      <a:rPr lang="en-US" b="0" i="1" smtClean="0">
                        <a:latin typeface="Cambria Math" panose="02040503050406030204" pitchFamily="18" charset="0"/>
                      </a:rPr>
                      <m:t>𝐶</m:t>
                    </m:r>
                  </m:oMath>
                </a14:m>
                <a:r>
                  <a:rPr lang="en-US" dirty="0"/>
                  <a:t>. Each class </a:t>
                </a:r>
                <a14:m>
                  <m:oMath xmlns:m="http://schemas.openxmlformats.org/officeDocument/2006/math">
                    <m:r>
                      <a:rPr lang="en-US" b="0" i="1" smtClean="0">
                        <a:latin typeface="Cambria Math" panose="02040503050406030204" pitchFamily="18" charset="0"/>
                      </a:rPr>
                      <m:t>𝑐</m:t>
                    </m:r>
                  </m:oMath>
                </a14:m>
                <a:r>
                  <a:rPr lang="en-US" dirty="0"/>
                  <a:t> comes with a distribution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𝑐</m:t>
                        </m:r>
                      </m:sub>
                    </m:sSub>
                  </m:oMath>
                </a14:m>
                <a:r>
                  <a:rPr lang="en-US" dirty="0"/>
                  <a:t> and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oMath>
                </a14:m>
                <a:r>
                  <a:rPr lang="en-US" dirty="0"/>
                  <a:t> are assumed to be drawn from the same class distribution. Note that an input </a:t>
                </a:r>
                <a14:m>
                  <m:oMath xmlns:m="http://schemas.openxmlformats.org/officeDocument/2006/math">
                    <m:r>
                      <a:rPr lang="en-US" i="1" dirty="0" smtClean="0">
                        <a:latin typeface="Cambria Math" panose="02040503050406030204" pitchFamily="18" charset="0"/>
                      </a:rPr>
                      <m:t>𝑥</m:t>
                    </m:r>
                  </m:oMath>
                </a14:m>
                <a:r>
                  <a:rPr lang="en-US" dirty="0"/>
                  <a:t> possibly belongs to multiple classes: take the example of </a:t>
                </a:r>
                <a14:m>
                  <m:oMath xmlns:m="http://schemas.openxmlformats.org/officeDocument/2006/math">
                    <m:r>
                      <a:rPr lang="en-US" i="1" dirty="0" smtClean="0">
                        <a:latin typeface="Cambria Math" panose="02040503050406030204" pitchFamily="18" charset="0"/>
                      </a:rPr>
                      <m:t>𝑥</m:t>
                    </m:r>
                  </m:oMath>
                </a14:m>
                <a:r>
                  <a:rPr lang="en-US" dirty="0"/>
                  <a:t> being an image and</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𝐶</m:t>
                    </m:r>
                    <m:r>
                      <a:rPr lang="en-US" i="1" dirty="0" smtClean="0">
                        <a:latin typeface="Cambria Math" panose="02040503050406030204" pitchFamily="18" charset="0"/>
                      </a:rPr>
                      <m:t> </m:t>
                    </m:r>
                  </m:oMath>
                </a14:m>
                <a:r>
                  <a:rPr lang="en-US" dirty="0"/>
                  <a:t>a set of latent classes including “the image depicts a dog” and “the image depicts a cat” (both classes are not mutually exclusive).</a:t>
                </a:r>
              </a:p>
              <a:p>
                <a:endParaRPr lang="en-US" dirty="0"/>
              </a:p>
              <a:p>
                <a:pPr>
                  <a:lnSpc>
                    <a:spcPct val="150000"/>
                  </a:lnSpc>
                </a:pPr>
                <a:r>
                  <a:rPr lang="en-US" dirty="0"/>
                  <a:t> The formation of our unlabeled dataset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oMath>
                </a14:m>
                <a:r>
                  <a:rPr lang="en-US" dirty="0"/>
                  <a:t> is as following:</a:t>
                </a:r>
              </a:p>
              <a:p>
                <a:pPr marL="342900" indent="-342900">
                  <a:lnSpc>
                    <a:spcPct val="150000"/>
                  </a:lnSpc>
                  <a:buFont typeface="+mj-lt"/>
                  <a:buAutoNum type="arabicPeriod"/>
                </a:pPr>
                <a:r>
                  <a:rPr lang="en-US" dirty="0"/>
                  <a:t>Draw two latent classes </a:t>
                </a:r>
                <a14:m>
                  <m:oMath xmlns:m="http://schemas.openxmlformats.org/officeDocument/2006/math">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m:t>
                            </m:r>
                          </m:sup>
                        </m:sSup>
                        <m:r>
                          <a:rPr lang="en-US" b="0" i="1" smtClean="0">
                            <a:latin typeface="Cambria Math" panose="02040503050406030204" pitchFamily="18" charset="0"/>
                          </a:rPr>
                          <m:t> </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𝜌</m:t>
                        </m:r>
                      </m:e>
                      <m:sup>
                        <m:r>
                          <a:rPr lang="en-US" b="0" i="1" smtClean="0">
                            <a:latin typeface="Cambria Math" panose="02040503050406030204" pitchFamily="18" charset="0"/>
                          </a:rPr>
                          <m:t>2</m:t>
                        </m:r>
                      </m:sup>
                    </m:sSup>
                  </m:oMath>
                </a14:m>
                <a:endParaRPr lang="en-US" dirty="0"/>
              </a:p>
              <a:p>
                <a:pPr marL="342900" indent="-342900">
                  <a:lnSpc>
                    <a:spcPct val="150000"/>
                  </a:lnSpc>
                  <a:buFont typeface="+mj-lt"/>
                  <a:buAutoNum type="arabicPeriod"/>
                </a:pPr>
                <a:r>
                  <a:rPr lang="en-US" dirty="0"/>
                  <a:t>Draw two similar samples from a single class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𝐷</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m:t>
                            </m:r>
                          </m:sup>
                        </m:sSup>
                      </m:sub>
                      <m:sup>
                        <m:r>
                          <a:rPr lang="en-US" b="0" i="1" smtClean="0">
                            <a:latin typeface="Cambria Math" panose="02040503050406030204" pitchFamily="18" charset="0"/>
                          </a:rPr>
                          <m:t>2</m:t>
                        </m:r>
                      </m:sup>
                    </m:sSubSup>
                  </m:oMath>
                </a14:m>
                <a:endParaRPr lang="en-US" dirty="0"/>
              </a:p>
              <a:p>
                <a:pPr marL="342900" indent="-342900">
                  <a:lnSpc>
                    <a:spcPct val="150000"/>
                  </a:lnSpc>
                  <a:buFont typeface="+mj-lt"/>
                  <a:buAutoNum type="arabicPeriod"/>
                </a:pPr>
                <a:r>
                  <a:rPr lang="en-US" dirty="0"/>
                  <a:t>Draw negative samples from the other class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m:t>
                            </m:r>
                          </m:sup>
                        </m:sSup>
                      </m:sub>
                    </m:sSub>
                  </m:oMath>
                </a14:m>
                <a:endParaRPr lang="en-US" dirty="0"/>
              </a:p>
              <a:p>
                <a:pPr>
                  <a:lnSpc>
                    <a:spcPct val="150000"/>
                  </a:lnSpc>
                </a:pPr>
                <a:endParaRPr lang="en-US" dirty="0"/>
              </a:p>
              <a:p>
                <a:pPr>
                  <a:lnSpc>
                    <a:spcPct val="150000"/>
                  </a:lnSpc>
                </a:pPr>
                <a:endParaRPr lang="en-US" dirty="0"/>
              </a:p>
              <a:p>
                <a:pPr marL="342900" indent="-342900">
                  <a:lnSpc>
                    <a:spcPct val="150000"/>
                  </a:lnSpc>
                  <a:buFont typeface="+mj-lt"/>
                  <a:buAutoNum type="arabicPeriod"/>
                </a:pPr>
                <a:endParaRPr lang="en-US" dirty="0"/>
              </a:p>
            </p:txBody>
          </p:sp>
        </mc:Choice>
        <mc:Fallback xmlns="">
          <p:sp>
            <p:nvSpPr>
              <p:cNvPr id="5" name="TextBox 4">
                <a:extLst>
                  <a:ext uri="{FF2B5EF4-FFF2-40B4-BE49-F238E27FC236}">
                    <a16:creationId xmlns:a16="http://schemas.microsoft.com/office/drawing/2014/main" id="{59A48875-B509-49A5-857E-3427FE91876D}"/>
                  </a:ext>
                </a:extLst>
              </p:cNvPr>
              <p:cNvSpPr txBox="1">
                <a:spLocks noRot="1" noChangeAspect="1" noMove="1" noResize="1" noEditPoints="1" noAdjustHandles="1" noChangeArrowheads="1" noChangeShapeType="1" noTextEdit="1"/>
              </p:cNvSpPr>
              <p:nvPr/>
            </p:nvSpPr>
            <p:spPr>
              <a:xfrm>
                <a:off x="712365" y="1468073"/>
                <a:ext cx="11068842" cy="5815118"/>
              </a:xfrm>
              <a:prstGeom prst="rect">
                <a:avLst/>
              </a:prstGeom>
              <a:blipFill>
                <a:blip r:embed="rId2"/>
                <a:stretch>
                  <a:fillRect l="-496" t="-629"/>
                </a:stretch>
              </a:blipFill>
            </p:spPr>
            <p:txBody>
              <a:bodyPr/>
              <a:lstStyle/>
              <a:p>
                <a:r>
                  <a:rPr lang="en-US">
                    <a:noFill/>
                  </a:rPr>
                  <a:t> </a:t>
                </a:r>
              </a:p>
            </p:txBody>
          </p:sp>
        </mc:Fallback>
      </mc:AlternateContent>
    </p:spTree>
    <p:extLst>
      <p:ext uri="{BB962C8B-B14F-4D97-AF65-F5344CB8AC3E}">
        <p14:creationId xmlns:p14="http://schemas.microsoft.com/office/powerpoint/2010/main" val="1290351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00491D-BAD5-41F0-9CFC-36022C7762CA}"/>
              </a:ext>
            </a:extLst>
          </p:cNvPr>
          <p:cNvSpPr>
            <a:spLocks noGrp="1"/>
          </p:cNvSpPr>
          <p:nvPr>
            <p:ph type="ctrTitle"/>
          </p:nvPr>
        </p:nvSpPr>
        <p:spPr>
          <a:xfrm>
            <a:off x="712365" y="142510"/>
            <a:ext cx="10515600" cy="1325563"/>
          </a:xfrm>
        </p:spPr>
        <p:txBody>
          <a:bodyPr vert="horz" lIns="91440" tIns="45720" rIns="91440" bIns="45720" rtlCol="0" anchor="ctr">
            <a:normAutofit/>
          </a:bodyPr>
          <a:lstStyle/>
          <a:p>
            <a:pPr algn="l"/>
            <a:r>
              <a:rPr lang="en-US" sz="4400" kern="1200" dirty="0">
                <a:solidFill>
                  <a:schemeClr val="tx1"/>
                </a:solidFill>
                <a:latin typeface="+mj-lt"/>
                <a:ea typeface="+mj-ea"/>
                <a:cs typeface="+mj-cs"/>
              </a:rPr>
              <a:t>Analysis continued</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59A48875-B509-49A5-857E-3427FE91876D}"/>
                  </a:ext>
                </a:extLst>
              </p:cNvPr>
              <p:cNvSpPr txBox="1"/>
              <p:nvPr/>
            </p:nvSpPr>
            <p:spPr>
              <a:xfrm>
                <a:off x="712365" y="1468073"/>
                <a:ext cx="11068842" cy="5394041"/>
              </a:xfrm>
              <a:prstGeom prst="rect">
                <a:avLst/>
              </a:prstGeom>
              <a:noFill/>
            </p:spPr>
            <p:txBody>
              <a:bodyPr wrap="square" rtlCol="0">
                <a:spAutoFit/>
              </a:bodyPr>
              <a:lstStyle/>
              <a:p>
                <a:r>
                  <a:rPr lang="en-US" dirty="0"/>
                  <a:t>The labeled sample </a:t>
                </a:r>
                <a14:m>
                  <m:oMath xmlns:m="http://schemas.openxmlformats.org/officeDocument/2006/math">
                    <m:r>
                      <a:rPr lang="en-US" i="1" dirty="0" smtClean="0">
                        <a:latin typeface="Cambria Math" panose="02040503050406030204" pitchFamily="18" charset="0"/>
                      </a:rPr>
                      <m:t>𝑆</m:t>
                    </m:r>
                  </m:oMath>
                </a14:m>
                <a:r>
                  <a:rPr lang="en-US" dirty="0"/>
                  <a:t> is obtained by fixing two classes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𝑐</m:t>
                        </m:r>
                      </m:e>
                      <m:sup>
                        <m:r>
                          <a:rPr lang="en-US" b="0" i="1" dirty="0" smtClean="0">
                            <a:latin typeface="Cambria Math" panose="02040503050406030204" pitchFamily="18" charset="0"/>
                          </a:rPr>
                          <m:t>±</m:t>
                        </m:r>
                      </m:sup>
                    </m:sSup>
                    <m:r>
                      <a:rPr lang="en-US" i="1" dirty="0">
                        <a:latin typeface="Cambria Math" panose="02040503050406030204" pitchFamily="18" charset="0"/>
                      </a:rPr>
                      <m:t> = </m:t>
                    </m:r>
                    <m:d>
                      <m:dPr>
                        <m:begChr m:val="{"/>
                        <m:endChr m:val="}"/>
                        <m:ctrlPr>
                          <a:rPr lang="en-US" b="0" i="1" dirty="0">
                            <a:latin typeface="Cambria Math" panose="02040503050406030204" pitchFamily="18" charset="0"/>
                          </a:rPr>
                        </m:ctrlPr>
                      </m:dPr>
                      <m:e>
                        <m:sSup>
                          <m:sSupPr>
                            <m:ctrlPr>
                              <a:rPr lang="en-US" b="0" i="1" dirty="0" smtClean="0">
                                <a:latin typeface="Cambria Math" panose="02040503050406030204" pitchFamily="18" charset="0"/>
                              </a:rPr>
                            </m:ctrlPr>
                          </m:sSupPr>
                          <m:e>
                            <m:r>
                              <a:rPr lang="en-US" i="1" dirty="0">
                                <a:latin typeface="Cambria Math" panose="02040503050406030204" pitchFamily="18" charset="0"/>
                              </a:rPr>
                              <m:t>𝑐</m:t>
                            </m:r>
                          </m:e>
                          <m:sup>
                            <m:r>
                              <a:rPr lang="en-US" b="0" i="1" dirty="0" smtClean="0">
                                <a:latin typeface="Cambria Math" panose="02040503050406030204" pitchFamily="18" charset="0"/>
                              </a:rPr>
                              <m:t>−</m:t>
                            </m:r>
                          </m:sup>
                        </m:sSup>
                        <m:r>
                          <a:rPr lang="en-US" i="1" dirty="0">
                            <a:latin typeface="Cambria Math" panose="02040503050406030204" pitchFamily="18" charset="0"/>
                          </a:rPr>
                          <m:t>, </m:t>
                        </m:r>
                        <m:sSup>
                          <m:sSupPr>
                            <m:ctrlPr>
                              <a:rPr lang="en-US" b="0" i="1" dirty="0" smtClean="0">
                                <a:latin typeface="Cambria Math" panose="02040503050406030204" pitchFamily="18" charset="0"/>
                              </a:rPr>
                            </m:ctrlPr>
                          </m:sSupPr>
                          <m:e>
                            <m:r>
                              <a:rPr lang="en-US" i="1" dirty="0">
                                <a:latin typeface="Cambria Math" panose="02040503050406030204" pitchFamily="18" charset="0"/>
                              </a:rPr>
                              <m:t>𝑐</m:t>
                            </m:r>
                          </m:e>
                          <m:sup>
                            <m:r>
                              <a:rPr lang="en-US" b="0" i="1" dirty="0" smtClean="0">
                                <a:latin typeface="Cambria Math" panose="02040503050406030204" pitchFamily="18" charset="0"/>
                              </a:rPr>
                              <m:t>+</m:t>
                            </m:r>
                          </m:sup>
                        </m:sSup>
                      </m:e>
                    </m:d>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𝐶</m:t>
                        </m:r>
                      </m:e>
                      <m:sup>
                        <m:r>
                          <a:rPr lang="en-US" b="0" i="1" dirty="0" smtClean="0">
                            <a:latin typeface="Cambria Math" panose="02040503050406030204" pitchFamily="18" charset="0"/>
                          </a:rPr>
                          <m:t>2</m:t>
                        </m:r>
                      </m:sup>
                    </m:sSup>
                    <m:r>
                      <a:rPr lang="en-US" i="1" dirty="0">
                        <a:latin typeface="Cambria Math" panose="02040503050406030204" pitchFamily="18" charset="0"/>
                      </a:rPr>
                      <m:t> </m:t>
                    </m:r>
                    <m:r>
                      <a:rPr lang="en-US" b="0" i="1" dirty="0" smtClean="0">
                        <a:latin typeface="Cambria Math" panose="02040503050406030204" pitchFamily="18" charset="0"/>
                      </a:rPr>
                      <m:t> </m:t>
                    </m:r>
                  </m:oMath>
                </a14:m>
                <a:r>
                  <a:rPr lang="en-US" dirty="0"/>
                  <a:t>Each class is then mapped on a label of </a:t>
                </a:r>
                <a14:m>
                  <m:oMath xmlns:m="http://schemas.openxmlformats.org/officeDocument/2006/math">
                    <m:r>
                      <a:rPr lang="en-US" i="1" dirty="0" smtClean="0">
                        <a:latin typeface="Cambria Math" panose="02040503050406030204" pitchFamily="18" charset="0"/>
                      </a:rPr>
                      <m:t>𝑌</m:t>
                    </m:r>
                  </m:oMath>
                </a14:m>
                <a:r>
                  <a:rPr lang="en-US" dirty="0"/>
                  <a:t> . We fix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𝑦</m:t>
                        </m:r>
                      </m:e>
                      <m:sub>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𝑐</m:t>
                            </m:r>
                          </m:e>
                          <m:sup>
                            <m:r>
                              <a:rPr lang="en-US" b="0" i="1" dirty="0" smtClean="0">
                                <a:latin typeface="Cambria Math" panose="02040503050406030204" pitchFamily="18" charset="0"/>
                              </a:rPr>
                              <m:t>−</m:t>
                            </m:r>
                          </m:sup>
                        </m:sSup>
                      </m:sub>
                    </m:sSub>
                    <m:r>
                      <a:rPr lang="en-US" i="1" dirty="0" smtClean="0">
                        <a:latin typeface="Cambria Math" panose="02040503050406030204" pitchFamily="18" charset="0"/>
                      </a:rPr>
                      <m:t> </m:t>
                    </m:r>
                    <m:r>
                      <a:rPr lang="en-US" i="1" dirty="0">
                        <a:latin typeface="Cambria Math" panose="02040503050406030204" pitchFamily="18" charset="0"/>
                      </a:rPr>
                      <m:t>= −</m:t>
                    </m:r>
                    <m:r>
                      <a:rPr lang="en-US" i="1" dirty="0" smtClean="0">
                        <a:latin typeface="Cambria Math" panose="02040503050406030204" pitchFamily="18" charset="0"/>
                      </a:rPr>
                      <m:t>1</m:t>
                    </m:r>
                    <m:r>
                      <a:rPr lang="en-US" i="1" dirty="0" smtClean="0">
                        <a:latin typeface="Cambria Math" panose="02040503050406030204" pitchFamily="18" charset="0"/>
                      </a:rPr>
                      <m:t> </m:t>
                    </m:r>
                  </m:oMath>
                </a14:m>
                <a:r>
                  <a:rPr lang="en-US" dirty="0"/>
                  <a:t>and </a:t>
                </a:r>
                <a14:m>
                  <m:oMath xmlns:m="http://schemas.openxmlformats.org/officeDocument/2006/math">
                    <m:sSub>
                      <m:sSubPr>
                        <m:ctrlPr>
                          <a:rPr lang="en-US" b="0" i="1" dirty="0" smtClean="0">
                            <a:latin typeface="Cambria Math" panose="02040503050406030204" pitchFamily="18" charset="0"/>
                          </a:rPr>
                        </m:ctrlPr>
                      </m:sSubPr>
                      <m:e>
                        <m:r>
                          <m:rPr>
                            <m:sty m:val="p"/>
                          </m:rPr>
                          <a:rPr lang="en-US" b="0" i="0" dirty="0" smtClean="0">
                            <a:latin typeface="Cambria Math" panose="02040503050406030204" pitchFamily="18" charset="0"/>
                          </a:rPr>
                          <m:t>y</m:t>
                        </m:r>
                      </m:e>
                      <m:sub>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c</m:t>
                            </m:r>
                          </m:e>
                          <m:sup>
                            <m:r>
                              <a:rPr lang="en-US" b="0" i="0" dirty="0" smtClean="0">
                                <a:latin typeface="Cambria Math" panose="02040503050406030204" pitchFamily="18" charset="0"/>
                              </a:rPr>
                              <m:t>+</m:t>
                            </m:r>
                          </m:sup>
                        </m:sSup>
                      </m:sub>
                    </m:sSub>
                    <m:r>
                      <a:rPr lang="en-US" i="1" dirty="0">
                        <a:latin typeface="Cambria Math" panose="02040503050406030204" pitchFamily="18" charset="0"/>
                      </a:rPr>
                      <m:t>= </m:t>
                    </m:r>
                    <m:r>
                      <a:rPr lang="en-US" i="1" dirty="0">
                        <a:latin typeface="Cambria Math" panose="02040503050406030204" pitchFamily="18" charset="0"/>
                      </a:rPr>
                      <m:t>1</m:t>
                    </m:r>
                    <m:r>
                      <a:rPr lang="en-US" b="0" i="1" dirty="0" smtClean="0">
                        <a:latin typeface="Cambria Math" panose="02040503050406030204" pitchFamily="18" charset="0"/>
                      </a:rPr>
                      <m:t> </m:t>
                    </m:r>
                  </m:oMath>
                </a14:m>
                <a:r>
                  <a:rPr lang="en-US" dirty="0"/>
                  <a:t>for binary classification. The label is obtained from the latent class distribution</a:t>
                </a:r>
              </a:p>
              <a:p>
                <a:r>
                  <a:rPr lang="en-US" dirty="0"/>
                  <a:t>restricted to two values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 </m:t>
                            </m:r>
                          </m:sup>
                        </m:sSup>
                      </m:sub>
                    </m:sSub>
                    <m:r>
                      <a:rPr lang="en-US" b="0" i="1" smtClean="0">
                        <a:latin typeface="Cambria Math" panose="02040503050406030204" pitchFamily="18" charset="0"/>
                      </a:rPr>
                      <m:t>:</m:t>
                    </m:r>
                  </m:oMath>
                </a14:m>
                <a:endParaRPr lang="en-US" b="0" dirty="0"/>
              </a:p>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𝜌</m:t>
                        </m:r>
                      </m:e>
                      <m:sub>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 </m:t>
                            </m:r>
                          </m:sup>
                        </m:sSup>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𝜌</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m:t>
                            </m:r>
                          </m:sup>
                        </m:sSup>
                        <m:r>
                          <a:rPr lang="en-US" b="0" i="1" smtClean="0">
                            <a:latin typeface="Cambria Math" panose="02040503050406030204" pitchFamily="18" charset="0"/>
                          </a:rPr>
                          <m:t>)</m:t>
                        </m:r>
                      </m:num>
                      <m:den>
                        <m:r>
                          <a:rPr lang="en-US" b="0" i="1" smtClean="0">
                            <a:latin typeface="Cambria Math" panose="02040503050406030204" pitchFamily="18" charset="0"/>
                          </a:rPr>
                          <m:t>𝜌</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r>
                          <a:rPr lang="en-US" b="0" i="1" smtClean="0">
                            <a:latin typeface="Cambria Math" panose="02040503050406030204" pitchFamily="18" charset="0"/>
                          </a:rPr>
                          <m:t>𝜌</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m:t>
                            </m:r>
                          </m:sup>
                        </m:sSup>
                        <m:r>
                          <a:rPr lang="en-US" b="0" i="1" smtClean="0">
                            <a:latin typeface="Cambria Math" panose="02040503050406030204" pitchFamily="18" charset="0"/>
                          </a:rPr>
                          <m:t>)</m:t>
                        </m:r>
                      </m:den>
                    </m:f>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𝜌</m:t>
                        </m:r>
                      </m:e>
                      <m:sub>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 </m:t>
                            </m:r>
                          </m:sup>
                        </m:sSup>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b="0" i="1" smtClean="0">
                                <a:latin typeface="Cambria Math" panose="02040503050406030204" pitchFamily="18" charset="0"/>
                              </a:rPr>
                              <m:t>+</m:t>
                            </m:r>
                          </m:sup>
                        </m:sSup>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𝜌</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b="0" i="1" smtClean="0">
                                <a:latin typeface="Cambria Math" panose="02040503050406030204" pitchFamily="18" charset="0"/>
                              </a:rPr>
                              <m:t>+</m:t>
                            </m:r>
                          </m:sup>
                        </m:sSup>
                        <m:r>
                          <a:rPr lang="en-US" i="1">
                            <a:latin typeface="Cambria Math" panose="02040503050406030204" pitchFamily="18" charset="0"/>
                          </a:rPr>
                          <m:t>)</m:t>
                        </m:r>
                      </m:num>
                      <m:den>
                        <m:r>
                          <a:rPr lang="en-US" i="1">
                            <a:latin typeface="Cambria Math" panose="02040503050406030204" pitchFamily="18" charset="0"/>
                          </a:rPr>
                          <m:t>𝜌</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m:t>
                                </m:r>
                              </m:sup>
                            </m:sSup>
                          </m:e>
                        </m:d>
                        <m:r>
                          <a:rPr lang="en-US" i="1">
                            <a:latin typeface="Cambria Math" panose="02040503050406030204" pitchFamily="18" charset="0"/>
                          </a:rPr>
                          <m:t>+</m:t>
                        </m:r>
                        <m:r>
                          <a:rPr lang="en-US" i="1">
                            <a:latin typeface="Cambria Math" panose="02040503050406030204" pitchFamily="18" charset="0"/>
                          </a:rPr>
                          <m:t>𝜌</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m:t>
                            </m:r>
                          </m:sup>
                        </m:sSup>
                        <m:r>
                          <a:rPr lang="en-US" i="1">
                            <a:latin typeface="Cambria Math" panose="02040503050406030204" pitchFamily="18" charset="0"/>
                          </a:rPr>
                          <m:t>)</m:t>
                        </m:r>
                      </m:den>
                    </m:f>
                    <m:r>
                      <a:rPr lang="en-US" i="1">
                        <a:latin typeface="Cambria Math" panose="02040503050406030204" pitchFamily="18" charset="0"/>
                      </a:rPr>
                      <m:t>,</m:t>
                    </m:r>
                  </m:oMath>
                </a14:m>
                <a:endParaRPr lang="en-US" dirty="0"/>
              </a:p>
              <a:p>
                <a:endParaRPr lang="en-US" dirty="0"/>
              </a:p>
              <a:p>
                <a:pPr>
                  <a:lnSpc>
                    <a:spcPct val="150000"/>
                  </a:lnSpc>
                </a:pPr>
                <a:r>
                  <a:rPr lang="en-US" dirty="0"/>
                  <a:t> The formation of our labeled dataset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a14:m>
                <a:r>
                  <a:rPr lang="en-US" dirty="0"/>
                  <a:t> is as following:</a:t>
                </a:r>
              </a:p>
              <a:p>
                <a:pPr marL="342900" indent="-342900">
                  <a:lnSpc>
                    <a:spcPct val="150000"/>
                  </a:lnSpc>
                  <a:buFont typeface="+mj-lt"/>
                  <a:buAutoNum type="arabicPeriod"/>
                </a:pPr>
                <a:r>
                  <a:rPr lang="en-US" dirty="0"/>
                  <a:t>Draw a class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𝜌</m:t>
                        </m:r>
                      </m:e>
                      <m:sub>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 </m:t>
                            </m:r>
                          </m:sup>
                        </m:sSup>
                      </m:sub>
                    </m:sSub>
                    <m:r>
                      <a:rPr lang="en-US" b="0" i="0" smtClean="0">
                        <a:latin typeface="Cambria Math" panose="02040503050406030204" pitchFamily="18" charset="0"/>
                      </a:rPr>
                      <m:t> </m:t>
                    </m:r>
                  </m:oMath>
                </a14:m>
                <a:r>
                  <a:rPr lang="en-US" dirty="0"/>
                  <a:t>and set the label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oMath>
                </a14:m>
                <a:endParaRPr lang="en-US" dirty="0"/>
              </a:p>
              <a:p>
                <a:pPr marL="342900" indent="-342900">
                  <a:lnSpc>
                    <a:spcPct val="150000"/>
                  </a:lnSpc>
                  <a:buFont typeface="+mj-lt"/>
                  <a:buAutoNum type="arabicPeriod"/>
                </a:pPr>
                <a:r>
                  <a:rPr lang="en-US" dirty="0"/>
                  <a:t>Draw a sample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𝑐</m:t>
                        </m:r>
                      </m:sub>
                    </m:sSub>
                  </m:oMath>
                </a14:m>
                <a:endParaRPr lang="en-US" dirty="0"/>
              </a:p>
              <a:p>
                <a:pPr marL="342900" indent="-342900">
                  <a:lnSpc>
                    <a:spcPct val="150000"/>
                  </a:lnSpc>
                  <a:buFont typeface="+mj-lt"/>
                  <a:buAutoNum type="arabicPeriod"/>
                </a:pPr>
                <a:r>
                  <a:rPr lang="en-US" dirty="0"/>
                  <a:t>Set the example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r>
                      <a:rPr lang="en-US" b="0" i="1" smtClean="0">
                        <a:latin typeface="Cambria Math" panose="02040503050406030204" pitchFamily="18" charset="0"/>
                      </a:rPr>
                      <m:t>)</m:t>
                    </m:r>
                  </m:oMath>
                </a14:m>
                <a:endParaRPr lang="en-US" dirty="0"/>
              </a:p>
              <a:p>
                <a:pPr>
                  <a:lnSpc>
                    <a:spcPct val="150000"/>
                  </a:lnSpc>
                </a:pPr>
                <a:endParaRPr lang="en-US" dirty="0"/>
              </a:p>
              <a:p>
                <a:pPr>
                  <a:lnSpc>
                    <a:spcPct val="150000"/>
                  </a:lnSpc>
                </a:pPr>
                <a:r>
                  <a:rPr lang="en-US" dirty="0"/>
                  <a:t>For more information about the analysis of contrastive learning:</a:t>
                </a:r>
              </a:p>
              <a:p>
                <a:pPr>
                  <a:lnSpc>
                    <a:spcPct val="150000"/>
                  </a:lnSpc>
                </a:pPr>
                <a:r>
                  <a:rPr lang="en-US" dirty="0"/>
                  <a:t>Analysis of Contrastive Unsupervised Representation Learning : </a:t>
                </a:r>
                <a:r>
                  <a:rPr lang="en-US" dirty="0">
                    <a:hlinkClick r:id="rId2"/>
                  </a:rPr>
                  <a:t>https://arxiv.org/pdf/1902.09229.pdf</a:t>
                </a:r>
                <a:endParaRPr lang="en-US" dirty="0"/>
              </a:p>
              <a:p>
                <a:pPr>
                  <a:lnSpc>
                    <a:spcPct val="150000"/>
                  </a:lnSpc>
                </a:pPr>
                <a:r>
                  <a:rPr lang="en-US" dirty="0"/>
                  <a:t>PAC-Bayesian Contrastive Unsupervised Representation Learning : </a:t>
                </a:r>
                <a:r>
                  <a:rPr lang="en-US" dirty="0">
                    <a:hlinkClick r:id="rId3"/>
                  </a:rPr>
                  <a:t>https://arxiv.org/pdf/1910.04464.pdf</a:t>
                </a:r>
                <a:endParaRPr lang="en-US" dirty="0"/>
              </a:p>
              <a:p>
                <a:pPr>
                  <a:lnSpc>
                    <a:spcPct val="150000"/>
                  </a:lnSpc>
                </a:pPr>
                <a:endParaRPr lang="en-US" dirty="0"/>
              </a:p>
            </p:txBody>
          </p:sp>
        </mc:Choice>
        <mc:Fallback>
          <p:sp>
            <p:nvSpPr>
              <p:cNvPr id="5" name="TextBox 4">
                <a:extLst>
                  <a:ext uri="{FF2B5EF4-FFF2-40B4-BE49-F238E27FC236}">
                    <a16:creationId xmlns:a16="http://schemas.microsoft.com/office/drawing/2014/main" id="{59A48875-B509-49A5-857E-3427FE91876D}"/>
                  </a:ext>
                </a:extLst>
              </p:cNvPr>
              <p:cNvSpPr txBox="1">
                <a:spLocks noRot="1" noChangeAspect="1" noMove="1" noResize="1" noEditPoints="1" noAdjustHandles="1" noChangeArrowheads="1" noChangeShapeType="1" noTextEdit="1"/>
              </p:cNvSpPr>
              <p:nvPr/>
            </p:nvSpPr>
            <p:spPr>
              <a:xfrm>
                <a:off x="712365" y="1468073"/>
                <a:ext cx="11068842" cy="5394041"/>
              </a:xfrm>
              <a:prstGeom prst="rect">
                <a:avLst/>
              </a:prstGeom>
              <a:blipFill>
                <a:blip r:embed="rId4"/>
                <a:stretch>
                  <a:fillRect l="-496" t="-565"/>
                </a:stretch>
              </a:blipFill>
            </p:spPr>
            <p:txBody>
              <a:bodyPr/>
              <a:lstStyle/>
              <a:p>
                <a:r>
                  <a:rPr lang="en-US">
                    <a:noFill/>
                  </a:rPr>
                  <a:t> </a:t>
                </a:r>
              </a:p>
            </p:txBody>
          </p:sp>
        </mc:Fallback>
      </mc:AlternateContent>
    </p:spTree>
    <p:extLst>
      <p:ext uri="{BB962C8B-B14F-4D97-AF65-F5344CB8AC3E}">
        <p14:creationId xmlns:p14="http://schemas.microsoft.com/office/powerpoint/2010/main" val="2705909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00491D-BAD5-41F0-9CFC-36022C7762CA}"/>
              </a:ext>
            </a:extLst>
          </p:cNvPr>
          <p:cNvSpPr>
            <a:spLocks noGrp="1"/>
          </p:cNvSpPr>
          <p:nvPr>
            <p:ph type="ctrTitle"/>
          </p:nvPr>
        </p:nvSpPr>
        <p:spPr>
          <a:xfrm>
            <a:off x="838200" y="365125"/>
            <a:ext cx="10515600" cy="1325563"/>
          </a:xfrm>
        </p:spPr>
        <p:txBody>
          <a:bodyPr vert="horz" lIns="91440" tIns="45720" rIns="91440" bIns="45720" rtlCol="0" anchor="ctr">
            <a:normAutofit/>
          </a:bodyPr>
          <a:lstStyle/>
          <a:p>
            <a:pPr algn="l"/>
            <a:r>
              <a:rPr lang="en-US" sz="4400" kern="1200">
                <a:solidFill>
                  <a:schemeClr val="tx1"/>
                </a:solidFill>
                <a:latin typeface="+mj-lt"/>
                <a:ea typeface="+mj-ea"/>
                <a:cs typeface="+mj-cs"/>
              </a:rPr>
              <a:t>Assumptions and Intuitions aside..</a:t>
            </a:r>
            <a:endParaRPr lang="en-US" sz="4400" kern="1200" dirty="0">
              <a:solidFill>
                <a:schemeClr val="tx1"/>
              </a:solidFill>
              <a:latin typeface="+mj-lt"/>
              <a:ea typeface="+mj-ea"/>
              <a:cs typeface="+mj-cs"/>
            </a:endParaRPr>
          </a:p>
        </p:txBody>
      </p:sp>
      <p:sp>
        <p:nvSpPr>
          <p:cNvPr id="19" name="TextBox 18">
            <a:extLst>
              <a:ext uri="{FF2B5EF4-FFF2-40B4-BE49-F238E27FC236}">
                <a16:creationId xmlns:a16="http://schemas.microsoft.com/office/drawing/2014/main" id="{80474CB7-12C0-48FB-9BFE-0AB6F8754A7B}"/>
              </a:ext>
            </a:extLst>
          </p:cNvPr>
          <p:cNvSpPr txBox="1"/>
          <p:nvPr/>
        </p:nvSpPr>
        <p:spPr>
          <a:xfrm>
            <a:off x="838200" y="1506022"/>
            <a:ext cx="10616072" cy="2308324"/>
          </a:xfrm>
          <a:prstGeom prst="rect">
            <a:avLst/>
          </a:prstGeom>
          <a:noFill/>
        </p:spPr>
        <p:txBody>
          <a:bodyPr wrap="square" rtlCol="0">
            <a:spAutoFit/>
          </a:bodyPr>
          <a:lstStyle/>
          <a:p>
            <a:r>
              <a:rPr lang="en-US" dirty="0"/>
              <a:t>Gathering unlabeled data is certainly easier than gathering labeled data, but how do we get access to data with the specific structure needed for contrastive learning ? If we ask humans to manually find similarities between samples we may as well just ask them to label the data and use supervised methods for classification.</a:t>
            </a:r>
          </a:p>
          <a:p>
            <a:r>
              <a:rPr lang="en-US" dirty="0"/>
              <a:t>Instead we would like to be able to automatically find the structure or to generate this structure ourselves.</a:t>
            </a:r>
          </a:p>
          <a:p>
            <a:endParaRPr lang="en-US" dirty="0"/>
          </a:p>
          <a:p>
            <a:r>
              <a:rPr lang="en-US" dirty="0"/>
              <a:t>If we decide to automatically find the structure, then we need to find a representation and similarity function which the computer can understand.</a:t>
            </a:r>
          </a:p>
          <a:p>
            <a:endParaRPr lang="en-US" dirty="0"/>
          </a:p>
        </p:txBody>
      </p:sp>
      <p:pic>
        <p:nvPicPr>
          <p:cNvPr id="7" name="Picture 6">
            <a:extLst>
              <a:ext uri="{FF2B5EF4-FFF2-40B4-BE49-F238E27FC236}">
                <a16:creationId xmlns:a16="http://schemas.microsoft.com/office/drawing/2014/main" id="{F84FDEE3-4572-4E49-A215-92E8453AD9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8200" y="4414216"/>
            <a:ext cx="4602732" cy="1875523"/>
          </a:xfrm>
          <a:prstGeom prst="rect">
            <a:avLst/>
          </a:prstGeom>
        </p:spPr>
      </p:pic>
      <p:pic>
        <p:nvPicPr>
          <p:cNvPr id="9" name="Picture 8" descr="A picture containing cat&#10;&#10;Description automatically generated">
            <a:extLst>
              <a:ext uri="{FF2B5EF4-FFF2-40B4-BE49-F238E27FC236}">
                <a16:creationId xmlns:a16="http://schemas.microsoft.com/office/drawing/2014/main" id="{4EE5FC10-E368-43A0-A0A3-FFC9427AF5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3907" y="4336789"/>
            <a:ext cx="4838700" cy="1905000"/>
          </a:xfrm>
          <a:prstGeom prst="rect">
            <a:avLst/>
          </a:prstGeom>
        </p:spPr>
      </p:pic>
    </p:spTree>
    <p:extLst>
      <p:ext uri="{BB962C8B-B14F-4D97-AF65-F5344CB8AC3E}">
        <p14:creationId xmlns:p14="http://schemas.microsoft.com/office/powerpoint/2010/main" val="22142869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00491D-BAD5-41F0-9CFC-36022C7762CA}"/>
              </a:ext>
            </a:extLst>
          </p:cNvPr>
          <p:cNvSpPr>
            <a:spLocks noGrp="1"/>
          </p:cNvSpPr>
          <p:nvPr>
            <p:ph type="ctrTitle"/>
          </p:nvPr>
        </p:nvSpPr>
        <p:spPr>
          <a:xfrm>
            <a:off x="838200" y="365125"/>
            <a:ext cx="10515600" cy="1325563"/>
          </a:xfrm>
        </p:spPr>
        <p:txBody>
          <a:bodyPr vert="horz" lIns="91440" tIns="45720" rIns="91440" bIns="45720" rtlCol="0" anchor="ctr">
            <a:normAutofit/>
          </a:bodyPr>
          <a:lstStyle/>
          <a:p>
            <a:pPr algn="l"/>
            <a:r>
              <a:rPr lang="en-US" sz="4400" dirty="0" err="1"/>
              <a:t>S</a:t>
            </a:r>
            <a:r>
              <a:rPr lang="en-US" sz="4400" kern="1200" dirty="0" err="1">
                <a:solidFill>
                  <a:schemeClr val="tx1"/>
                </a:solidFill>
                <a:latin typeface="+mj-lt"/>
                <a:ea typeface="+mj-ea"/>
                <a:cs typeface="+mj-cs"/>
              </a:rPr>
              <a:t>imCLR</a:t>
            </a:r>
            <a:r>
              <a:rPr lang="en-US" sz="4400" kern="1200" dirty="0">
                <a:solidFill>
                  <a:schemeClr val="tx1"/>
                </a:solidFill>
                <a:latin typeface="+mj-lt"/>
                <a:ea typeface="+mj-ea"/>
                <a:cs typeface="+mj-cs"/>
              </a:rPr>
              <a:t> : Learning visual representations</a:t>
            </a:r>
          </a:p>
        </p:txBody>
      </p:sp>
      <p:sp>
        <p:nvSpPr>
          <p:cNvPr id="19" name="TextBox 18">
            <a:extLst>
              <a:ext uri="{FF2B5EF4-FFF2-40B4-BE49-F238E27FC236}">
                <a16:creationId xmlns:a16="http://schemas.microsoft.com/office/drawing/2014/main" id="{80474CB7-12C0-48FB-9BFE-0AB6F8754A7B}"/>
              </a:ext>
            </a:extLst>
          </p:cNvPr>
          <p:cNvSpPr txBox="1"/>
          <p:nvPr/>
        </p:nvSpPr>
        <p:spPr>
          <a:xfrm>
            <a:off x="838200" y="1681357"/>
            <a:ext cx="10616072" cy="3139321"/>
          </a:xfrm>
          <a:prstGeom prst="rect">
            <a:avLst/>
          </a:prstGeom>
          <a:noFill/>
        </p:spPr>
        <p:txBody>
          <a:bodyPr wrap="square" rtlCol="0">
            <a:spAutoFit/>
          </a:bodyPr>
          <a:lstStyle/>
          <a:p>
            <a:r>
              <a:rPr lang="en-US" dirty="0" err="1"/>
              <a:t>SimCLR</a:t>
            </a:r>
            <a:r>
              <a:rPr lang="en-US" dirty="0"/>
              <a:t> is a simple framework for contrastive learning of visual representations which not only outperforms previous work on the subject but is also much simpler and requires no specialized architectures nor a memory bank. </a:t>
            </a:r>
            <a:r>
              <a:rPr lang="en-US" dirty="0" err="1"/>
              <a:t>SimCLR</a:t>
            </a:r>
            <a:r>
              <a:rPr lang="en-US" dirty="0"/>
              <a:t> learns representations by maximizing agreement between differently augmented views of the same image via a contrastive loss in the latent space.</a:t>
            </a:r>
          </a:p>
          <a:p>
            <a:endParaRPr lang="en-US" dirty="0"/>
          </a:p>
          <a:p>
            <a:endParaRPr lang="en-US" dirty="0"/>
          </a:p>
          <a:p>
            <a:pPr lvl="1"/>
            <a:endParaRPr lang="en-US" dirty="0"/>
          </a:p>
          <a:p>
            <a:pPr lvl="1"/>
            <a:r>
              <a:rPr lang="en-US" dirty="0"/>
              <a:t>	</a:t>
            </a:r>
          </a:p>
          <a:p>
            <a:pPr marL="342900" indent="-342900">
              <a:buFont typeface="+mj-lt"/>
              <a:buAutoNum type="arabicPeriod"/>
            </a:pPr>
            <a:endParaRPr lang="en-US" dirty="0"/>
          </a:p>
          <a:p>
            <a:endParaRPr lang="en-US" dirty="0"/>
          </a:p>
          <a:p>
            <a:endParaRPr lang="en-US" dirty="0"/>
          </a:p>
        </p:txBody>
      </p:sp>
      <p:pic>
        <p:nvPicPr>
          <p:cNvPr id="6" name="Picture 5" descr="A screenshot of a cell phone&#10;&#10;Description automatically generated">
            <a:extLst>
              <a:ext uri="{FF2B5EF4-FFF2-40B4-BE49-F238E27FC236}">
                <a16:creationId xmlns:a16="http://schemas.microsoft.com/office/drawing/2014/main" id="{2B8F6E88-1968-4817-9C02-90BAC35114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0784" y="3173784"/>
            <a:ext cx="7210432" cy="3465547"/>
          </a:xfrm>
          <a:prstGeom prst="rect">
            <a:avLst/>
          </a:prstGeom>
        </p:spPr>
      </p:pic>
    </p:spTree>
    <p:extLst>
      <p:ext uri="{BB962C8B-B14F-4D97-AF65-F5344CB8AC3E}">
        <p14:creationId xmlns:p14="http://schemas.microsoft.com/office/powerpoint/2010/main" val="29549220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00491D-BAD5-41F0-9CFC-36022C7762CA}"/>
              </a:ext>
            </a:extLst>
          </p:cNvPr>
          <p:cNvSpPr>
            <a:spLocks noGrp="1"/>
          </p:cNvSpPr>
          <p:nvPr>
            <p:ph type="ctrTitle"/>
          </p:nvPr>
        </p:nvSpPr>
        <p:spPr>
          <a:xfrm>
            <a:off x="838200" y="365125"/>
            <a:ext cx="10515600" cy="1325563"/>
          </a:xfrm>
        </p:spPr>
        <p:txBody>
          <a:bodyPr vert="horz" lIns="91440" tIns="45720" rIns="91440" bIns="45720" rtlCol="0" anchor="ctr">
            <a:normAutofit/>
          </a:bodyPr>
          <a:lstStyle/>
          <a:p>
            <a:pPr algn="l"/>
            <a:r>
              <a:rPr lang="en-US" sz="4400" dirty="0"/>
              <a:t>Augmentations</a:t>
            </a:r>
            <a:endParaRPr lang="en-US" sz="4400"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2B8F6E88-1968-4817-9C02-90BAC35114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9703" y="1690688"/>
            <a:ext cx="10194097" cy="4400904"/>
          </a:xfrm>
          <a:prstGeom prst="rect">
            <a:avLst/>
          </a:prstGeom>
        </p:spPr>
      </p:pic>
    </p:spTree>
    <p:extLst>
      <p:ext uri="{BB962C8B-B14F-4D97-AF65-F5344CB8AC3E}">
        <p14:creationId xmlns:p14="http://schemas.microsoft.com/office/powerpoint/2010/main" val="16940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00491D-BAD5-41F0-9CFC-36022C7762CA}"/>
              </a:ext>
            </a:extLst>
          </p:cNvPr>
          <p:cNvSpPr>
            <a:spLocks noGrp="1"/>
          </p:cNvSpPr>
          <p:nvPr>
            <p:ph type="ctrTitle"/>
          </p:nvPr>
        </p:nvSpPr>
        <p:spPr>
          <a:xfrm>
            <a:off x="838200" y="365125"/>
            <a:ext cx="10515600" cy="1325563"/>
          </a:xfrm>
        </p:spPr>
        <p:txBody>
          <a:bodyPr vert="horz" lIns="91440" tIns="45720" rIns="91440" bIns="45720" rtlCol="0" anchor="ctr">
            <a:normAutofit/>
          </a:bodyPr>
          <a:lstStyle/>
          <a:p>
            <a:pPr algn="l"/>
            <a:r>
              <a:rPr lang="en-US" sz="4400" dirty="0" err="1"/>
              <a:t>S</a:t>
            </a:r>
            <a:r>
              <a:rPr lang="en-US" sz="4400" kern="1200" dirty="0" err="1">
                <a:solidFill>
                  <a:schemeClr val="tx1"/>
                </a:solidFill>
                <a:latin typeface="+mj-lt"/>
                <a:ea typeface="+mj-ea"/>
                <a:cs typeface="+mj-cs"/>
              </a:rPr>
              <a:t>imCLR</a:t>
            </a:r>
            <a:r>
              <a:rPr lang="en-US" sz="4400" kern="1200" dirty="0">
                <a:solidFill>
                  <a:schemeClr val="tx1"/>
                </a:solidFill>
                <a:latin typeface="+mj-lt"/>
                <a:ea typeface="+mj-ea"/>
                <a:cs typeface="+mj-cs"/>
              </a:rPr>
              <a:t> : Components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E34F57E-99A8-4A27-8347-39D22181A51B}"/>
                  </a:ext>
                </a:extLst>
              </p:cNvPr>
              <p:cNvSpPr txBox="1"/>
              <p:nvPr/>
            </p:nvSpPr>
            <p:spPr>
              <a:xfrm>
                <a:off x="939566" y="1778466"/>
                <a:ext cx="8170877" cy="3970318"/>
              </a:xfrm>
              <a:prstGeom prst="rect">
                <a:avLst/>
              </a:prstGeom>
              <a:noFill/>
            </p:spPr>
            <p:txBody>
              <a:bodyPr wrap="square" rtlCol="0">
                <a:spAutoFit/>
              </a:bodyPr>
              <a:lstStyle/>
              <a:p>
                <a:r>
                  <a:rPr lang="en-US" dirty="0"/>
                  <a:t>The four major components of the framework are:</a:t>
                </a:r>
              </a:p>
              <a:p>
                <a:pPr marL="342900" indent="-342900">
                  <a:lnSpc>
                    <a:spcPct val="150000"/>
                  </a:lnSpc>
                  <a:buFont typeface="+mj-lt"/>
                  <a:buAutoNum type="arabicPeriod"/>
                </a:pPr>
                <a:r>
                  <a:rPr lang="en-US" dirty="0"/>
                  <a:t>Data augmentation module </a:t>
                </a:r>
              </a:p>
              <a:p>
                <a:pPr marL="800100" lvl="1" indent="-342900">
                  <a:lnSpc>
                    <a:spcPct val="150000"/>
                  </a:lnSpc>
                  <a:buFont typeface="Arial" panose="020B0604020202020204" pitchFamily="34" charset="0"/>
                  <a:buChar char="•"/>
                </a:pPr>
                <a:r>
                  <a:rPr lang="en-US" dirty="0"/>
                  <a:t>Creates the similar objects needed by the framework.</a:t>
                </a:r>
              </a:p>
              <a:p>
                <a:pPr marL="342900" indent="-342900">
                  <a:lnSpc>
                    <a:spcPct val="150000"/>
                  </a:lnSpc>
                  <a:buFont typeface="+mj-lt"/>
                  <a:buAutoNum type="arabicPeriod"/>
                </a:pPr>
                <a:r>
                  <a:rPr lang="en-US" dirty="0"/>
                  <a:t>An encoding head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endParaRPr lang="en-US" b="0" dirty="0"/>
              </a:p>
              <a:p>
                <a:pPr marL="800100" lvl="1" indent="-342900">
                  <a:lnSpc>
                    <a:spcPct val="150000"/>
                  </a:lnSpc>
                  <a:buFont typeface="Arial" panose="020B0604020202020204" pitchFamily="34" charset="0"/>
                  <a:buChar char="•"/>
                </a:pPr>
                <a:r>
                  <a:rPr lang="en-US" dirty="0"/>
                  <a:t>Creates the learnt representation which will eventually be used.</a:t>
                </a:r>
              </a:p>
              <a:p>
                <a:pPr marL="342900" indent="-342900">
                  <a:lnSpc>
                    <a:spcPct val="150000"/>
                  </a:lnSpc>
                  <a:buFont typeface="+mj-lt"/>
                  <a:buAutoNum type="arabicPeriod"/>
                </a:pPr>
                <a:r>
                  <a:rPr lang="en-US" dirty="0"/>
                  <a:t>A projector head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endParaRPr lang="en-US" b="0" dirty="0"/>
              </a:p>
              <a:p>
                <a:pPr marL="800100" lvl="1" indent="-342900">
                  <a:lnSpc>
                    <a:spcPct val="150000"/>
                  </a:lnSpc>
                  <a:buFont typeface="Arial" panose="020B0604020202020204" pitchFamily="34" charset="0"/>
                  <a:buChar char="•"/>
                </a:pPr>
                <a:r>
                  <a:rPr lang="en-US" dirty="0"/>
                  <a:t>Projects the representation unto a space where the loss can be calculated.</a:t>
                </a:r>
              </a:p>
              <a:p>
                <a:pPr marL="342900" indent="-342900">
                  <a:lnSpc>
                    <a:spcPct val="150000"/>
                  </a:lnSpc>
                  <a:buFont typeface="+mj-lt"/>
                  <a:buAutoNum type="arabicPeriod"/>
                </a:pPr>
                <a:r>
                  <a:rPr lang="en-US" dirty="0"/>
                  <a:t>A contrastive loss </a:t>
                </a:r>
              </a:p>
              <a:p>
                <a:pPr marL="800100" lvl="1" indent="-342900">
                  <a:lnSpc>
                    <a:spcPct val="150000"/>
                  </a:lnSpc>
                  <a:buFont typeface="Arial" panose="020B0604020202020204" pitchFamily="34" charset="0"/>
                  <a:buChar char="•"/>
                </a:pPr>
                <a:r>
                  <a:rPr lang="en-US" dirty="0"/>
                  <a:t>Which respects and understands the similarity constraint.</a:t>
                </a:r>
              </a:p>
              <a:p>
                <a:pPr marL="342900" indent="-342900">
                  <a:buFont typeface="+mj-lt"/>
                  <a:buAutoNum type="arabicPeriod"/>
                </a:pPr>
                <a:endParaRPr lang="en-US" dirty="0"/>
              </a:p>
            </p:txBody>
          </p:sp>
        </mc:Choice>
        <mc:Fallback xmlns="">
          <p:sp>
            <p:nvSpPr>
              <p:cNvPr id="2" name="TextBox 1">
                <a:extLst>
                  <a:ext uri="{FF2B5EF4-FFF2-40B4-BE49-F238E27FC236}">
                    <a16:creationId xmlns:a16="http://schemas.microsoft.com/office/drawing/2014/main" id="{8E34F57E-99A8-4A27-8347-39D22181A51B}"/>
                  </a:ext>
                </a:extLst>
              </p:cNvPr>
              <p:cNvSpPr txBox="1">
                <a:spLocks noRot="1" noChangeAspect="1" noMove="1" noResize="1" noEditPoints="1" noAdjustHandles="1" noChangeArrowheads="1" noChangeShapeType="1" noTextEdit="1"/>
              </p:cNvSpPr>
              <p:nvPr/>
            </p:nvSpPr>
            <p:spPr>
              <a:xfrm>
                <a:off x="939566" y="1778466"/>
                <a:ext cx="8170877" cy="3970318"/>
              </a:xfrm>
              <a:prstGeom prst="rect">
                <a:avLst/>
              </a:prstGeom>
              <a:blipFill>
                <a:blip r:embed="rId2"/>
                <a:stretch>
                  <a:fillRect l="-597" t="-922"/>
                </a:stretch>
              </a:blipFill>
            </p:spPr>
            <p:txBody>
              <a:bodyPr/>
              <a:lstStyle/>
              <a:p>
                <a:r>
                  <a:rPr lang="en-US">
                    <a:noFill/>
                  </a:rPr>
                  <a:t> </a:t>
                </a:r>
              </a:p>
            </p:txBody>
          </p:sp>
        </mc:Fallback>
      </mc:AlternateContent>
      <p:pic>
        <p:nvPicPr>
          <p:cNvPr id="5" name="Picture 4" descr="A cat that is looking at the camera&#10;&#10;Description automatically generated">
            <a:extLst>
              <a:ext uri="{FF2B5EF4-FFF2-40B4-BE49-F238E27FC236}">
                <a16:creationId xmlns:a16="http://schemas.microsoft.com/office/drawing/2014/main" id="{2A4E5099-6486-466F-8757-571EBE1F92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7095" y="1610686"/>
            <a:ext cx="3249064" cy="1490586"/>
          </a:xfrm>
          <a:prstGeom prst="rect">
            <a:avLst/>
          </a:prstGeom>
        </p:spPr>
      </p:pic>
      <p:pic>
        <p:nvPicPr>
          <p:cNvPr id="8" name="Picture 7" descr="A close up of a logo&#10;&#10;Description automatically generated">
            <a:extLst>
              <a:ext uri="{FF2B5EF4-FFF2-40B4-BE49-F238E27FC236}">
                <a16:creationId xmlns:a16="http://schemas.microsoft.com/office/drawing/2014/main" id="{03C67F00-8E82-4D13-9BD6-9AC686E6AE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0362" y="1291478"/>
            <a:ext cx="1764651" cy="2005894"/>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C3EDE1CD-8AF1-4B5A-BC10-043688F729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06772" y="1315810"/>
            <a:ext cx="3729387" cy="2080338"/>
          </a:xfrm>
          <a:prstGeom prst="rect">
            <a:avLst/>
          </a:prstGeom>
        </p:spPr>
      </p:pic>
      <p:pic>
        <p:nvPicPr>
          <p:cNvPr id="7" name="Picture 6" descr="A screenshot of a social media post&#10;&#10;Description automatically generated">
            <a:extLst>
              <a:ext uri="{FF2B5EF4-FFF2-40B4-BE49-F238E27FC236}">
                <a16:creationId xmlns:a16="http://schemas.microsoft.com/office/drawing/2014/main" id="{A03D8F3B-043C-4A6E-9365-C55F76E65F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7556" y="1817228"/>
            <a:ext cx="4126420" cy="578751"/>
          </a:xfrm>
          <a:prstGeom prst="rect">
            <a:avLst/>
          </a:prstGeom>
        </p:spPr>
      </p:pic>
    </p:spTree>
    <p:extLst>
      <p:ext uri="{BB962C8B-B14F-4D97-AF65-F5344CB8AC3E}">
        <p14:creationId xmlns:p14="http://schemas.microsoft.com/office/powerpoint/2010/main" val="340430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6"/>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00491D-BAD5-41F0-9CFC-36022C7762CA}"/>
              </a:ext>
            </a:extLst>
          </p:cNvPr>
          <p:cNvSpPr>
            <a:spLocks noGrp="1"/>
          </p:cNvSpPr>
          <p:nvPr>
            <p:ph type="ctrTitle"/>
          </p:nvPr>
        </p:nvSpPr>
        <p:spPr>
          <a:xfrm>
            <a:off x="838200" y="365125"/>
            <a:ext cx="10515600" cy="1325563"/>
          </a:xfrm>
        </p:spPr>
        <p:txBody>
          <a:bodyPr vert="horz" lIns="91440" tIns="45720" rIns="91440" bIns="45720" rtlCol="0" anchor="ctr">
            <a:normAutofit/>
          </a:bodyPr>
          <a:lstStyle/>
          <a:p>
            <a:r>
              <a:rPr lang="en-US" sz="4400" dirty="0"/>
              <a:t>Step by step</a:t>
            </a:r>
            <a:endParaRPr lang="en-US" sz="4400" kern="1200" dirty="0">
              <a:solidFill>
                <a:schemeClr val="tx1"/>
              </a:solidFill>
              <a:latin typeface="+mj-lt"/>
              <a:ea typeface="+mj-ea"/>
              <a:cs typeface="+mj-cs"/>
            </a:endParaRPr>
          </a:p>
        </p:txBody>
      </p:sp>
      <p:sp>
        <p:nvSpPr>
          <p:cNvPr id="2" name="TextBox 1">
            <a:extLst>
              <a:ext uri="{FF2B5EF4-FFF2-40B4-BE49-F238E27FC236}">
                <a16:creationId xmlns:a16="http://schemas.microsoft.com/office/drawing/2014/main" id="{573E8622-C4F1-4825-AF93-67E5BF4BC295}"/>
              </a:ext>
            </a:extLst>
          </p:cNvPr>
          <p:cNvSpPr txBox="1"/>
          <p:nvPr/>
        </p:nvSpPr>
        <p:spPr>
          <a:xfrm>
            <a:off x="1586204" y="1690688"/>
            <a:ext cx="9234387" cy="369332"/>
          </a:xfrm>
          <a:prstGeom prst="rect">
            <a:avLst/>
          </a:prstGeom>
          <a:noFill/>
        </p:spPr>
        <p:txBody>
          <a:bodyPr wrap="none" rtlCol="0">
            <a:spAutoFit/>
          </a:bodyPr>
          <a:lstStyle/>
          <a:p>
            <a:r>
              <a:rPr lang="en-US" dirty="0"/>
              <a:t>We have a large data set of unlabeled images and would like to learn a contrastive representation</a:t>
            </a:r>
          </a:p>
        </p:txBody>
      </p:sp>
      <p:pic>
        <p:nvPicPr>
          <p:cNvPr id="8" name="Picture 7" descr="A cat looking at a dog&#10;&#10;Description automatically generated">
            <a:extLst>
              <a:ext uri="{FF2B5EF4-FFF2-40B4-BE49-F238E27FC236}">
                <a16:creationId xmlns:a16="http://schemas.microsoft.com/office/drawing/2014/main" id="{CEBB5065-AFC6-4527-83FA-9C591A13F8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0196" y="2602657"/>
            <a:ext cx="3933242" cy="3141485"/>
          </a:xfrm>
          <a:prstGeom prst="rect">
            <a:avLst/>
          </a:prstGeom>
        </p:spPr>
      </p:pic>
    </p:spTree>
    <p:extLst>
      <p:ext uri="{BB962C8B-B14F-4D97-AF65-F5344CB8AC3E}">
        <p14:creationId xmlns:p14="http://schemas.microsoft.com/office/powerpoint/2010/main" val="24670130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00491D-BAD5-41F0-9CFC-36022C7762CA}"/>
              </a:ext>
            </a:extLst>
          </p:cNvPr>
          <p:cNvSpPr>
            <a:spLocks noGrp="1"/>
          </p:cNvSpPr>
          <p:nvPr>
            <p:ph type="ctrTitle"/>
          </p:nvPr>
        </p:nvSpPr>
        <p:spPr>
          <a:xfrm>
            <a:off x="838200" y="365125"/>
            <a:ext cx="10515600" cy="1325563"/>
          </a:xfrm>
        </p:spPr>
        <p:txBody>
          <a:bodyPr vert="horz" lIns="91440" tIns="45720" rIns="91440" bIns="45720" rtlCol="0" anchor="ctr">
            <a:normAutofit/>
          </a:bodyPr>
          <a:lstStyle/>
          <a:p>
            <a:r>
              <a:rPr lang="en-US" sz="4400" dirty="0"/>
              <a:t>Step by step</a:t>
            </a:r>
            <a:endParaRPr lang="en-US" sz="4400" kern="1200" dirty="0">
              <a:solidFill>
                <a:schemeClr val="tx1"/>
              </a:solidFill>
              <a:latin typeface="+mj-lt"/>
              <a:ea typeface="+mj-ea"/>
              <a:cs typeface="+mj-cs"/>
            </a:endParaRPr>
          </a:p>
        </p:txBody>
      </p:sp>
      <p:sp>
        <p:nvSpPr>
          <p:cNvPr id="2" name="TextBox 1">
            <a:extLst>
              <a:ext uri="{FF2B5EF4-FFF2-40B4-BE49-F238E27FC236}">
                <a16:creationId xmlns:a16="http://schemas.microsoft.com/office/drawing/2014/main" id="{573E8622-C4F1-4825-AF93-67E5BF4BC295}"/>
              </a:ext>
            </a:extLst>
          </p:cNvPr>
          <p:cNvSpPr txBox="1"/>
          <p:nvPr/>
        </p:nvSpPr>
        <p:spPr>
          <a:xfrm>
            <a:off x="555803" y="1733413"/>
            <a:ext cx="10735311" cy="369332"/>
          </a:xfrm>
          <a:prstGeom prst="rect">
            <a:avLst/>
          </a:prstGeom>
          <a:noFill/>
        </p:spPr>
        <p:txBody>
          <a:bodyPr wrap="none" rtlCol="0">
            <a:spAutoFit/>
          </a:bodyPr>
          <a:lstStyle/>
          <a:p>
            <a:r>
              <a:rPr lang="en-US" dirty="0"/>
              <a:t>We generate a batch of N images and apply our transformations on each image to receive 2N augmented images</a:t>
            </a:r>
          </a:p>
        </p:txBody>
      </p:sp>
      <p:pic>
        <p:nvPicPr>
          <p:cNvPr id="5" name="Picture 4" descr="A screenshot of a social media post&#10;&#10;Description automatically generated">
            <a:extLst>
              <a:ext uri="{FF2B5EF4-FFF2-40B4-BE49-F238E27FC236}">
                <a16:creationId xmlns:a16="http://schemas.microsoft.com/office/drawing/2014/main" id="{F6198EF3-E34E-4EA1-940D-5073DBBEC5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800" y="2731439"/>
            <a:ext cx="4314825" cy="2981325"/>
          </a:xfrm>
          <a:prstGeom prst="rect">
            <a:avLst/>
          </a:prstGeom>
        </p:spPr>
      </p:pic>
      <p:pic>
        <p:nvPicPr>
          <p:cNvPr id="12" name="Picture 11" descr="A screenshot of a social media post&#10;&#10;Description automatically generated">
            <a:extLst>
              <a:ext uri="{FF2B5EF4-FFF2-40B4-BE49-F238E27FC236}">
                <a16:creationId xmlns:a16="http://schemas.microsoft.com/office/drawing/2014/main" id="{CEF4A674-503D-42E6-B655-856BCB08B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2964" y="2948076"/>
            <a:ext cx="6027575" cy="2912513"/>
          </a:xfrm>
          <a:prstGeom prst="rect">
            <a:avLst/>
          </a:prstGeom>
        </p:spPr>
      </p:pic>
    </p:spTree>
    <p:extLst>
      <p:ext uri="{BB962C8B-B14F-4D97-AF65-F5344CB8AC3E}">
        <p14:creationId xmlns:p14="http://schemas.microsoft.com/office/powerpoint/2010/main" val="15162652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00491D-BAD5-41F0-9CFC-36022C7762CA}"/>
              </a:ext>
            </a:extLst>
          </p:cNvPr>
          <p:cNvSpPr>
            <a:spLocks noGrp="1"/>
          </p:cNvSpPr>
          <p:nvPr>
            <p:ph type="ctrTitle"/>
          </p:nvPr>
        </p:nvSpPr>
        <p:spPr>
          <a:xfrm>
            <a:off x="838200" y="365125"/>
            <a:ext cx="10515600" cy="1325563"/>
          </a:xfrm>
        </p:spPr>
        <p:txBody>
          <a:bodyPr vert="horz" lIns="91440" tIns="45720" rIns="91440" bIns="45720" rtlCol="0" anchor="ctr">
            <a:normAutofit/>
          </a:bodyPr>
          <a:lstStyle/>
          <a:p>
            <a:r>
              <a:rPr lang="en-US" sz="4400" dirty="0"/>
              <a:t>Step by step</a:t>
            </a:r>
            <a:endParaRPr lang="en-US" sz="4400" kern="1200" dirty="0">
              <a:solidFill>
                <a:schemeClr val="tx1"/>
              </a:solidFill>
              <a:latin typeface="+mj-lt"/>
              <a:ea typeface="+mj-ea"/>
              <a:cs typeface="+mj-cs"/>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73E8622-C4F1-4825-AF93-67E5BF4BC295}"/>
                  </a:ext>
                </a:extLst>
              </p:cNvPr>
              <p:cNvSpPr txBox="1"/>
              <p:nvPr/>
            </p:nvSpPr>
            <p:spPr>
              <a:xfrm>
                <a:off x="1335979" y="1622513"/>
                <a:ext cx="8698535" cy="369332"/>
              </a:xfrm>
              <a:prstGeom prst="rect">
                <a:avLst/>
              </a:prstGeom>
              <a:noFill/>
            </p:spPr>
            <p:txBody>
              <a:bodyPr wrap="none" rtlCol="0">
                <a:spAutoFit/>
              </a:bodyPr>
              <a:lstStyle/>
              <a:p>
                <a:r>
                  <a:rPr lang="en-US" dirty="0"/>
                  <a:t>We pass the augmented images through the encoder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oMath>
                </a14:m>
                <a:r>
                  <a:rPr lang="en-US" dirty="0"/>
                  <a:t> and the projection head </a:t>
                </a:r>
                <a14:m>
                  <m:oMath xmlns:m="http://schemas.openxmlformats.org/officeDocument/2006/math">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m:t>
                        </m:r>
                      </m:e>
                    </m:d>
                    <m:r>
                      <a:rPr lang="en-US" b="0" i="1" smtClean="0">
                        <a:latin typeface="Cambria Math" panose="02040503050406030204" pitchFamily="18" charset="0"/>
                      </a:rPr>
                      <m:t>)</m:t>
                    </m:r>
                  </m:oMath>
                </a14:m>
                <a:endParaRPr lang="en-US" dirty="0"/>
              </a:p>
            </p:txBody>
          </p:sp>
        </mc:Choice>
        <mc:Fallback xmlns="">
          <p:sp>
            <p:nvSpPr>
              <p:cNvPr id="2" name="TextBox 1">
                <a:extLst>
                  <a:ext uri="{FF2B5EF4-FFF2-40B4-BE49-F238E27FC236}">
                    <a16:creationId xmlns:a16="http://schemas.microsoft.com/office/drawing/2014/main" id="{573E8622-C4F1-4825-AF93-67E5BF4BC295}"/>
                  </a:ext>
                </a:extLst>
              </p:cNvPr>
              <p:cNvSpPr txBox="1">
                <a:spLocks noRot="1" noChangeAspect="1" noMove="1" noResize="1" noEditPoints="1" noAdjustHandles="1" noChangeArrowheads="1" noChangeShapeType="1" noTextEdit="1"/>
              </p:cNvSpPr>
              <p:nvPr/>
            </p:nvSpPr>
            <p:spPr>
              <a:xfrm>
                <a:off x="1335979" y="1622513"/>
                <a:ext cx="8698535" cy="369332"/>
              </a:xfrm>
              <a:prstGeom prst="rect">
                <a:avLst/>
              </a:prstGeom>
              <a:blipFill>
                <a:blip r:embed="rId2"/>
                <a:stretch>
                  <a:fillRect l="-561" t="-8197" b="-24590"/>
                </a:stretch>
              </a:blipFill>
            </p:spPr>
            <p:txBody>
              <a:bodyPr/>
              <a:lstStyle/>
              <a:p>
                <a:r>
                  <a:rPr lang="en-US">
                    <a:noFill/>
                  </a:rPr>
                  <a:t> </a:t>
                </a:r>
              </a:p>
            </p:txBody>
          </p:sp>
        </mc:Fallback>
      </mc:AlternateContent>
      <p:pic>
        <p:nvPicPr>
          <p:cNvPr id="6" name="Picture 5" descr="A screenshot of a cell phone&#10;&#10;Description automatically generated">
            <a:extLst>
              <a:ext uri="{FF2B5EF4-FFF2-40B4-BE49-F238E27FC236}">
                <a16:creationId xmlns:a16="http://schemas.microsoft.com/office/drawing/2014/main" id="{5412D945-0D16-4BD7-9D72-426F8162E9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0606" y="2387995"/>
            <a:ext cx="8330788" cy="4104880"/>
          </a:xfrm>
          <a:prstGeom prst="rect">
            <a:avLst/>
          </a:prstGeom>
        </p:spPr>
      </p:pic>
    </p:spTree>
    <p:extLst>
      <p:ext uri="{BB962C8B-B14F-4D97-AF65-F5344CB8AC3E}">
        <p14:creationId xmlns:p14="http://schemas.microsoft.com/office/powerpoint/2010/main" val="18597161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00491D-BAD5-41F0-9CFC-36022C7762CA}"/>
              </a:ext>
            </a:extLst>
          </p:cNvPr>
          <p:cNvSpPr>
            <a:spLocks noGrp="1"/>
          </p:cNvSpPr>
          <p:nvPr>
            <p:ph type="ctrTitle"/>
          </p:nvPr>
        </p:nvSpPr>
        <p:spPr>
          <a:xfrm>
            <a:off x="838200" y="365125"/>
            <a:ext cx="10515600" cy="1325563"/>
          </a:xfrm>
        </p:spPr>
        <p:txBody>
          <a:bodyPr vert="horz" lIns="91440" tIns="45720" rIns="91440" bIns="45720" rtlCol="0" anchor="ctr">
            <a:normAutofit/>
          </a:bodyPr>
          <a:lstStyle/>
          <a:p>
            <a:r>
              <a:rPr lang="en-US" sz="4400" dirty="0"/>
              <a:t>Step by step</a:t>
            </a:r>
            <a:endParaRPr lang="en-US" sz="4400"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5412D945-0D16-4BD7-9D72-426F8162E98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50841" y="3000050"/>
            <a:ext cx="5099229" cy="3492825"/>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11C92AD-546B-4B50-A07C-69FAA0B10FB0}"/>
                  </a:ext>
                </a:extLst>
              </p:cNvPr>
              <p:cNvSpPr txBox="1"/>
              <p:nvPr/>
            </p:nvSpPr>
            <p:spPr>
              <a:xfrm>
                <a:off x="1535185" y="2063692"/>
                <a:ext cx="7726667" cy="668581"/>
              </a:xfrm>
              <a:prstGeom prst="rect">
                <a:avLst/>
              </a:prstGeom>
              <a:noFill/>
            </p:spPr>
            <p:txBody>
              <a:bodyPr wrap="none" rtlCol="0">
                <a:spAutoFit/>
              </a:bodyPr>
              <a:lstStyle/>
              <a:p>
                <a:r>
                  <a:rPr lang="en-US" dirty="0"/>
                  <a:t>Referring to our structured framework we now have the following data structure</a:t>
                </a:r>
              </a:p>
              <a:p>
                <a:r>
                  <a:rPr lang="en-US" dirty="0"/>
                  <a:t> </a:t>
                </a:r>
                <a14:m>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sup>
                    </m:s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e>
                        </m:d>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𝑘</m:t>
                        </m:r>
                      </m:sup>
                    </m:sSubSup>
                  </m:oMath>
                </a14:m>
                <a:r>
                  <a:rPr lang="en-US" dirty="0"/>
                  <a:t>)</a:t>
                </a:r>
              </a:p>
            </p:txBody>
          </p:sp>
        </mc:Choice>
        <mc:Fallback xmlns="">
          <p:sp>
            <p:nvSpPr>
              <p:cNvPr id="3" name="TextBox 2">
                <a:extLst>
                  <a:ext uri="{FF2B5EF4-FFF2-40B4-BE49-F238E27FC236}">
                    <a16:creationId xmlns:a16="http://schemas.microsoft.com/office/drawing/2014/main" id="{311C92AD-546B-4B50-A07C-69FAA0B10FB0}"/>
                  </a:ext>
                </a:extLst>
              </p:cNvPr>
              <p:cNvSpPr txBox="1">
                <a:spLocks noRot="1" noChangeAspect="1" noMove="1" noResize="1" noEditPoints="1" noAdjustHandles="1" noChangeArrowheads="1" noChangeShapeType="1" noTextEdit="1"/>
              </p:cNvSpPr>
              <p:nvPr/>
            </p:nvSpPr>
            <p:spPr>
              <a:xfrm>
                <a:off x="1535185" y="2063692"/>
                <a:ext cx="7726667" cy="668581"/>
              </a:xfrm>
              <a:prstGeom prst="rect">
                <a:avLst/>
              </a:prstGeom>
              <a:blipFill>
                <a:blip r:embed="rId3"/>
                <a:stretch>
                  <a:fillRect l="-710" t="-5505" b="-14679"/>
                </a:stretch>
              </a:blipFill>
            </p:spPr>
            <p:txBody>
              <a:bodyPr/>
              <a:lstStyle/>
              <a:p>
                <a:r>
                  <a:rPr lang="en-US">
                    <a:noFill/>
                  </a:rPr>
                  <a:t> </a:t>
                </a:r>
              </a:p>
            </p:txBody>
          </p:sp>
        </mc:Fallback>
      </mc:AlternateContent>
    </p:spTree>
    <p:extLst>
      <p:ext uri="{BB962C8B-B14F-4D97-AF65-F5344CB8AC3E}">
        <p14:creationId xmlns:p14="http://schemas.microsoft.com/office/powerpoint/2010/main" val="1804521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00491D-BAD5-41F0-9CFC-36022C7762CA}"/>
              </a:ext>
            </a:extLst>
          </p:cNvPr>
          <p:cNvSpPr>
            <a:spLocks noGrp="1"/>
          </p:cNvSpPr>
          <p:nvPr>
            <p:ph type="ctrTitle"/>
          </p:nvPr>
        </p:nvSpPr>
        <p:spPr>
          <a:xfrm>
            <a:off x="1422874" y="561097"/>
            <a:ext cx="9144000" cy="890995"/>
          </a:xfrm>
        </p:spPr>
        <p:txBody>
          <a:bodyPr>
            <a:normAutofit fontScale="90000"/>
          </a:bodyPr>
          <a:lstStyle/>
          <a:p>
            <a:r>
              <a:rPr lang="en-US"/>
              <a:t>Representation Learning</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8AE1674-7C62-4C56-866A-A7407764DBD6}"/>
                  </a:ext>
                </a:extLst>
              </p:cNvPr>
              <p:cNvSpPr txBox="1"/>
              <p:nvPr/>
            </p:nvSpPr>
            <p:spPr>
              <a:xfrm>
                <a:off x="307648" y="2008889"/>
                <a:ext cx="11374452" cy="1754326"/>
              </a:xfrm>
              <a:prstGeom prst="rect">
                <a:avLst/>
              </a:prstGeom>
              <a:noFill/>
            </p:spPr>
            <p:txBody>
              <a:bodyPr wrap="square" rtlCol="0">
                <a:spAutoFit/>
              </a:bodyPr>
              <a:lstStyle/>
              <a:p>
                <a:pPr algn="l"/>
                <a:r>
                  <a:rPr lang="en-US" dirty="0"/>
                  <a:t>Representation learning replaces the need for manual feature engineering and allows a machine to both learn the features and use them to perform a specific task. It is a field of its own in Machine Learning and often becomes much of the actual effort in deploying machine learning algorithms.</a:t>
                </a:r>
              </a:p>
              <a:p>
                <a:pPr algn="l"/>
                <a:endParaRPr lang="en-US" dirty="0"/>
              </a:p>
              <a:p>
                <a:pPr algn="l"/>
                <a:r>
                  <a:rPr lang="en-US" dirty="0"/>
                  <a:t>The goal is to find a representation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oMath>
                </a14:m>
                <a:r>
                  <a:rPr lang="en-US" dirty="0"/>
                  <a:t> such that replacing our input </a:t>
                </a:r>
                <a14:m>
                  <m:oMath xmlns:m="http://schemas.openxmlformats.org/officeDocument/2006/math">
                    <m:r>
                      <a:rPr lang="en-US" b="0" i="1" smtClean="0">
                        <a:latin typeface="Cambria Math" panose="02040503050406030204" pitchFamily="18" charset="0"/>
                      </a:rPr>
                      <m:t>𝑥</m:t>
                    </m:r>
                  </m:oMath>
                </a14:m>
                <a:r>
                  <a:rPr lang="en-US" dirty="0"/>
                  <a:t> with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captures meaningful information regarding our task and may reduce the computational and statistical complexity associated with it. </a:t>
                </a:r>
              </a:p>
            </p:txBody>
          </p:sp>
        </mc:Choice>
        <mc:Fallback xmlns="">
          <p:sp>
            <p:nvSpPr>
              <p:cNvPr id="5" name="TextBox 4">
                <a:extLst>
                  <a:ext uri="{FF2B5EF4-FFF2-40B4-BE49-F238E27FC236}">
                    <a16:creationId xmlns:a16="http://schemas.microsoft.com/office/drawing/2014/main" id="{48AE1674-7C62-4C56-866A-A7407764DBD6}"/>
                  </a:ext>
                </a:extLst>
              </p:cNvPr>
              <p:cNvSpPr txBox="1">
                <a:spLocks noRot="1" noChangeAspect="1" noMove="1" noResize="1" noEditPoints="1" noAdjustHandles="1" noChangeArrowheads="1" noChangeShapeType="1" noTextEdit="1"/>
              </p:cNvSpPr>
              <p:nvPr/>
            </p:nvSpPr>
            <p:spPr>
              <a:xfrm>
                <a:off x="307648" y="2008889"/>
                <a:ext cx="11374452" cy="1754326"/>
              </a:xfrm>
              <a:prstGeom prst="rect">
                <a:avLst/>
              </a:prstGeom>
              <a:blipFill>
                <a:blip r:embed="rId2"/>
                <a:stretch>
                  <a:fillRect l="-429" t="-2091" r="-268" b="-4878"/>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F75D9FFC-BFE2-4319-B3F5-62C00AE4E15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28115" y="4471332"/>
            <a:ext cx="5935769" cy="1666180"/>
          </a:xfrm>
          <a:prstGeom prst="rect">
            <a:avLst/>
          </a:prstGeom>
        </p:spPr>
      </p:pic>
    </p:spTree>
    <p:extLst>
      <p:ext uri="{BB962C8B-B14F-4D97-AF65-F5344CB8AC3E}">
        <p14:creationId xmlns:p14="http://schemas.microsoft.com/office/powerpoint/2010/main" val="21054355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00491D-BAD5-41F0-9CFC-36022C7762CA}"/>
              </a:ext>
            </a:extLst>
          </p:cNvPr>
          <p:cNvSpPr>
            <a:spLocks noGrp="1"/>
          </p:cNvSpPr>
          <p:nvPr>
            <p:ph type="ctrTitle"/>
          </p:nvPr>
        </p:nvSpPr>
        <p:spPr>
          <a:xfrm>
            <a:off x="838200" y="365125"/>
            <a:ext cx="10515600" cy="1325563"/>
          </a:xfrm>
        </p:spPr>
        <p:txBody>
          <a:bodyPr vert="horz" lIns="91440" tIns="45720" rIns="91440" bIns="45720" rtlCol="0" anchor="ctr">
            <a:normAutofit/>
          </a:bodyPr>
          <a:lstStyle/>
          <a:p>
            <a:r>
              <a:rPr lang="en-US" sz="4400" dirty="0"/>
              <a:t>Step by step</a:t>
            </a:r>
            <a:endParaRPr lang="en-US" sz="4400"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5412D945-0D16-4BD7-9D72-426F8162E98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960553" y="3137404"/>
            <a:ext cx="4059548" cy="944220"/>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11C92AD-546B-4B50-A07C-69FAA0B10FB0}"/>
                  </a:ext>
                </a:extLst>
              </p:cNvPr>
              <p:cNvSpPr txBox="1"/>
              <p:nvPr/>
            </p:nvSpPr>
            <p:spPr>
              <a:xfrm>
                <a:off x="3661452" y="1690688"/>
                <a:ext cx="4657750" cy="1557799"/>
              </a:xfrm>
              <a:prstGeom prst="rect">
                <a:avLst/>
              </a:prstGeom>
              <a:noFill/>
            </p:spPr>
            <p:txBody>
              <a:bodyPr wrap="none" rtlCol="0">
                <a:spAutoFit/>
              </a:bodyPr>
              <a:lstStyle/>
              <a:p>
                <a:r>
                  <a:rPr lang="en-US" dirty="0"/>
                  <a:t>We define our similarity as the Cosine Similarity</a:t>
                </a:r>
              </a:p>
              <a:p>
                <a:endParaRPr lang="he-IL"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𝑠𝑖𝑚</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r>
                            <a:rPr lang="en-US" b="0" i="1" smtClean="0">
                              <a:latin typeface="Cambria Math" panose="02040503050406030204" pitchFamily="18" charset="0"/>
                            </a:rPr>
                            <m:t>⟩</m:t>
                          </m:r>
                        </m:num>
                        <m:den>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e>
                          </m:d>
                        </m:den>
                      </m:f>
                    </m:oMath>
                  </m:oMathPara>
                </a14:m>
                <a:endParaRPr lang="en-US" dirty="0"/>
              </a:p>
              <a:p>
                <a:endParaRPr lang="en-US" dirty="0"/>
              </a:p>
            </p:txBody>
          </p:sp>
        </mc:Choice>
        <mc:Fallback xmlns="">
          <p:sp>
            <p:nvSpPr>
              <p:cNvPr id="3" name="TextBox 2">
                <a:extLst>
                  <a:ext uri="{FF2B5EF4-FFF2-40B4-BE49-F238E27FC236}">
                    <a16:creationId xmlns:a16="http://schemas.microsoft.com/office/drawing/2014/main" id="{311C92AD-546B-4B50-A07C-69FAA0B10FB0}"/>
                  </a:ext>
                </a:extLst>
              </p:cNvPr>
              <p:cNvSpPr txBox="1">
                <a:spLocks noRot="1" noChangeAspect="1" noMove="1" noResize="1" noEditPoints="1" noAdjustHandles="1" noChangeArrowheads="1" noChangeShapeType="1" noTextEdit="1"/>
              </p:cNvSpPr>
              <p:nvPr/>
            </p:nvSpPr>
            <p:spPr>
              <a:xfrm>
                <a:off x="3661452" y="1690688"/>
                <a:ext cx="4657750" cy="1557799"/>
              </a:xfrm>
              <a:prstGeom prst="rect">
                <a:avLst/>
              </a:prstGeom>
              <a:blipFill>
                <a:blip r:embed="rId3"/>
                <a:stretch>
                  <a:fillRect l="-1178" t="-1953" r="-39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8D9A34AA-95F5-422F-A117-892B4C493B92}"/>
              </a:ext>
            </a:extLst>
          </p:cNvPr>
          <p:cNvSpPr txBox="1"/>
          <p:nvPr/>
        </p:nvSpPr>
        <p:spPr>
          <a:xfrm>
            <a:off x="2789066" y="4389384"/>
            <a:ext cx="6402522" cy="369332"/>
          </a:xfrm>
          <a:prstGeom prst="rect">
            <a:avLst/>
          </a:prstGeom>
          <a:noFill/>
        </p:spPr>
        <p:txBody>
          <a:bodyPr wrap="none" rtlCol="0">
            <a:spAutoFit/>
          </a:bodyPr>
          <a:lstStyle/>
          <a:p>
            <a:r>
              <a:rPr lang="en-US" dirty="0"/>
              <a:t>And hope that in the ideal case the similarities will follow our logic</a:t>
            </a:r>
          </a:p>
        </p:txBody>
      </p:sp>
      <p:pic>
        <p:nvPicPr>
          <p:cNvPr id="7" name="Picture 6" descr="A picture containing photo, green, colorful, colored&#10;&#10;Description automatically generated">
            <a:extLst>
              <a:ext uri="{FF2B5EF4-FFF2-40B4-BE49-F238E27FC236}">
                <a16:creationId xmlns:a16="http://schemas.microsoft.com/office/drawing/2014/main" id="{691AC555-A16E-4AFF-9C66-966B160E8A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7440" y="4799780"/>
            <a:ext cx="1515956" cy="1707043"/>
          </a:xfrm>
          <a:prstGeom prst="rect">
            <a:avLst/>
          </a:prstGeom>
        </p:spPr>
      </p:pic>
    </p:spTree>
    <p:extLst>
      <p:ext uri="{BB962C8B-B14F-4D97-AF65-F5344CB8AC3E}">
        <p14:creationId xmlns:p14="http://schemas.microsoft.com/office/powerpoint/2010/main" val="11684150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96B44C5-36BB-4B4C-8B5B-9EF9C53D96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6345" y="529166"/>
            <a:ext cx="5219700" cy="5799667"/>
          </a:xfrm>
          <a:prstGeom prst="rect">
            <a:avLst/>
          </a:prstGeom>
        </p:spPr>
      </p:pic>
      <p:sp>
        <p:nvSpPr>
          <p:cNvPr id="11" name="Title 3">
            <a:extLst>
              <a:ext uri="{FF2B5EF4-FFF2-40B4-BE49-F238E27FC236}">
                <a16:creationId xmlns:a16="http://schemas.microsoft.com/office/drawing/2014/main" id="{CCCC81AD-CC9F-448F-B443-584314EDE94C}"/>
              </a:ext>
            </a:extLst>
          </p:cNvPr>
          <p:cNvSpPr>
            <a:spLocks noGrp="1"/>
          </p:cNvSpPr>
          <p:nvPr>
            <p:ph type="ctrTitle"/>
          </p:nvPr>
        </p:nvSpPr>
        <p:spPr>
          <a:xfrm>
            <a:off x="-918870" y="-50334"/>
            <a:ext cx="4689021" cy="1325563"/>
          </a:xfrm>
        </p:spPr>
        <p:txBody>
          <a:bodyPr vert="horz" lIns="91440" tIns="45720" rIns="91440" bIns="45720" rtlCol="0" anchor="ctr">
            <a:normAutofit/>
          </a:bodyPr>
          <a:lstStyle/>
          <a:p>
            <a:r>
              <a:rPr lang="en-US" sz="4400" dirty="0"/>
              <a:t>Simulation </a:t>
            </a:r>
            <a:endParaRPr lang="en-US" sz="4400" kern="1200" dirty="0">
              <a:solidFill>
                <a:schemeClr val="tx1"/>
              </a:solidFill>
              <a:latin typeface="+mj-lt"/>
              <a:ea typeface="+mj-ea"/>
              <a:cs typeface="+mj-cs"/>
            </a:endParaRPr>
          </a:p>
        </p:txBody>
      </p:sp>
    </p:spTree>
    <p:extLst>
      <p:ext uri="{BB962C8B-B14F-4D97-AF65-F5344CB8AC3E}">
        <p14:creationId xmlns:p14="http://schemas.microsoft.com/office/powerpoint/2010/main" val="29149276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00491D-BAD5-41F0-9CFC-36022C7762CA}"/>
              </a:ext>
            </a:extLst>
          </p:cNvPr>
          <p:cNvSpPr>
            <a:spLocks noGrp="1"/>
          </p:cNvSpPr>
          <p:nvPr>
            <p:ph type="ctrTitle"/>
          </p:nvPr>
        </p:nvSpPr>
        <p:spPr>
          <a:xfrm>
            <a:off x="838200" y="365125"/>
            <a:ext cx="10515600" cy="1325563"/>
          </a:xfrm>
        </p:spPr>
        <p:txBody>
          <a:bodyPr vert="horz" lIns="91440" tIns="45720" rIns="91440" bIns="45720" rtlCol="0" anchor="ctr">
            <a:normAutofit/>
          </a:bodyPr>
          <a:lstStyle/>
          <a:p>
            <a:pPr algn="l"/>
            <a:r>
              <a:rPr lang="en-US" sz="4400" kern="1200" dirty="0">
                <a:solidFill>
                  <a:schemeClr val="tx1"/>
                </a:solidFill>
                <a:latin typeface="+mj-lt"/>
                <a:ea typeface="+mj-ea"/>
                <a:cs typeface="+mj-cs"/>
              </a:rPr>
              <a:t>NT-</a:t>
            </a:r>
            <a:r>
              <a:rPr lang="en-US" sz="4400" kern="1200" dirty="0" err="1">
                <a:solidFill>
                  <a:schemeClr val="tx1"/>
                </a:solidFill>
                <a:latin typeface="+mj-lt"/>
                <a:ea typeface="+mj-ea"/>
                <a:cs typeface="+mj-cs"/>
              </a:rPr>
              <a:t>Xent</a:t>
            </a:r>
            <a:r>
              <a:rPr lang="en-US" sz="4400" kern="1200" dirty="0">
                <a:solidFill>
                  <a:schemeClr val="tx1"/>
                </a:solidFill>
                <a:latin typeface="+mj-lt"/>
                <a:ea typeface="+mj-ea"/>
                <a:cs typeface="+mj-cs"/>
              </a:rPr>
              <a:t>: </a:t>
            </a:r>
            <a:r>
              <a:rPr lang="en-US" sz="3200" kern="1200" dirty="0">
                <a:solidFill>
                  <a:schemeClr val="tx1"/>
                </a:solidFill>
                <a:latin typeface="+mj-lt"/>
                <a:ea typeface="+mj-ea"/>
                <a:cs typeface="+mj-cs"/>
              </a:rPr>
              <a:t>Normalized Temperature-Scaled Cross Entropy</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E34F57E-99A8-4A27-8347-39D22181A51B}"/>
                  </a:ext>
                </a:extLst>
              </p:cNvPr>
              <p:cNvSpPr txBox="1"/>
              <p:nvPr/>
            </p:nvSpPr>
            <p:spPr>
              <a:xfrm>
                <a:off x="939567" y="1778466"/>
                <a:ext cx="11058728" cy="4495077"/>
              </a:xfrm>
              <a:prstGeom prst="rect">
                <a:avLst/>
              </a:prstGeom>
              <a:noFill/>
            </p:spPr>
            <p:txBody>
              <a:bodyPr wrap="square" rtlCol="0">
                <a:spAutoFit/>
              </a:bodyPr>
              <a:lstStyle/>
              <a:p>
                <a:r>
                  <a:rPr lang="en-US" dirty="0"/>
                  <a:t>We choose our instantaneous loss functions to be the NT-</a:t>
                </a:r>
                <a:r>
                  <a:rPr lang="en-US" dirty="0" err="1"/>
                  <a:t>Xent</a:t>
                </a:r>
                <a:r>
                  <a:rPr lang="en-US" dirty="0"/>
                  <a:t> loss because of its easy interpretability where minimizing the loss is essentially maximizing the similarity between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oMath>
                </a14:m>
                <a:r>
                  <a:rPr lang="en-US" dirty="0"/>
                  <a:t> and minimizing the similarity between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𝑘</m:t>
                                </m:r>
                              </m:sub>
                            </m:sSub>
                          </m:e>
                        </m:d>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oMath>
                </a14:m>
                <a:endParaRPr lang="en-US" dirty="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e>
                      </m:d>
                      <m:r>
                        <a:rPr lang="en-US" b="0" i="1" smtClean="0">
                          <a:latin typeface="Cambria Math" panose="02040503050406030204" pitchFamily="18" charset="0"/>
                        </a:rPr>
                        <m:t>=−</m:t>
                      </m:r>
                      <m:r>
                        <a:rPr lang="en-US" b="0" i="1" smtClean="0">
                          <a:latin typeface="Cambria Math" panose="02040503050406030204" pitchFamily="18" charset="0"/>
                        </a:rPr>
                        <m:t>𝑙𝑜𝑔</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𝑠𝑖𝑚</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e>
                                      </m:d>
                                    </m:num>
                                    <m:den>
                                      <m:r>
                                        <a:rPr lang="en-US" b="0" i="1" smtClean="0">
                                          <a:latin typeface="Cambria Math" panose="02040503050406030204" pitchFamily="18" charset="0"/>
                                        </a:rPr>
                                        <m:t>𝜏</m:t>
                                      </m:r>
                                    </m:den>
                                  </m:f>
                                </m:e>
                              </m:d>
                            </m:e>
                          </m:func>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2</m:t>
                              </m:r>
                              <m:r>
                                <a:rPr lang="en-US" b="0" i="1" smtClean="0">
                                  <a:latin typeface="Cambria Math" panose="02040503050406030204" pitchFamily="18" charset="0"/>
                                </a:rPr>
                                <m:t>𝑁</m:t>
                              </m:r>
                            </m:sup>
                            <m:e>
                              <m:r>
                                <a:rPr lang="en-US" b="0" i="1" smtClean="0">
                                  <a:latin typeface="Cambria Math" panose="02040503050406030204" pitchFamily="18" charset="0"/>
                                </a:rPr>
                                <m:t>𝐼</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𝑖</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𝑠𝑖𝑚</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𝑘</m:t>
                                                  </m:r>
                                                </m:sub>
                                              </m:sSub>
                                            </m:e>
                                          </m:d>
                                        </m:num>
                                        <m:den>
                                          <m:r>
                                            <a:rPr lang="en-US" b="0" i="1" smtClean="0">
                                              <a:latin typeface="Cambria Math" panose="02040503050406030204" pitchFamily="18" charset="0"/>
                                            </a:rPr>
                                            <m:t>𝜏</m:t>
                                          </m:r>
                                        </m:den>
                                      </m:f>
                                    </m:e>
                                  </m:d>
                                </m:e>
                              </m:func>
                            </m:e>
                          </m:nary>
                        </m:den>
                      </m:f>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 </m:t>
                              </m:r>
                              <m:f>
                                <m:fPr>
                                  <m:ctrlPr>
                                    <a:rPr lang="en-US" b="0" i="1" smtClean="0">
                                      <a:latin typeface="Cambria Math" panose="02040503050406030204" pitchFamily="18" charset="0"/>
                                    </a:rPr>
                                  </m:ctrlPr>
                                </m:fPr>
                                <m:num>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2</m:t>
                                      </m:r>
                                      <m:r>
                                        <a:rPr lang="en-US" b="0" i="1" smtClean="0">
                                          <a:latin typeface="Cambria Math" panose="02040503050406030204" pitchFamily="18" charset="0"/>
                                        </a:rPr>
                                        <m:t>𝑁</m:t>
                                      </m:r>
                                    </m:sup>
                                    <m:e>
                                      <m:r>
                                        <a:rPr lang="en-US" b="0" i="1" smtClean="0">
                                          <a:latin typeface="Cambria Math" panose="02040503050406030204" pitchFamily="18" charset="0"/>
                                        </a:rPr>
                                        <m:t>𝐼</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𝑠𝑖𝑚</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𝑘</m:t>
                                                          </m:r>
                                                        </m:sub>
                                                      </m:sSub>
                                                    </m:e>
                                                  </m:d>
                                                </m:num>
                                                <m:den>
                                                  <m:r>
                                                    <a:rPr lang="en-US" b="0" i="1" smtClean="0">
                                                      <a:latin typeface="Cambria Math" panose="02040503050406030204" pitchFamily="18" charset="0"/>
                                                    </a:rPr>
                                                    <m:t>𝜏</m:t>
                                                  </m:r>
                                                </m:den>
                                              </m:f>
                                            </m:e>
                                          </m:d>
                                        </m:e>
                                      </m:func>
                                    </m:e>
                                  </m:nary>
                                </m:num>
                                <m:den>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𝑠𝑖𝑚</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e>
                                              </m:d>
                                            </m:num>
                                            <m:den>
                                              <m:r>
                                                <a:rPr lang="en-US" b="0" i="1" smtClean="0">
                                                  <a:latin typeface="Cambria Math" panose="02040503050406030204" pitchFamily="18" charset="0"/>
                                                </a:rPr>
                                                <m:t>𝜏</m:t>
                                              </m:r>
                                            </m:den>
                                          </m:f>
                                        </m:e>
                                      </m:d>
                                    </m:e>
                                  </m:func>
                                </m:den>
                              </m:f>
                            </m:e>
                          </m:d>
                        </m:e>
                      </m:func>
                    </m:oMath>
                  </m:oMathPara>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8E34F57E-99A8-4A27-8347-39D22181A51B}"/>
                  </a:ext>
                </a:extLst>
              </p:cNvPr>
              <p:cNvSpPr txBox="1">
                <a:spLocks noRot="1" noChangeAspect="1" noMove="1" noResize="1" noEditPoints="1" noAdjustHandles="1" noChangeArrowheads="1" noChangeShapeType="1" noTextEdit="1"/>
              </p:cNvSpPr>
              <p:nvPr/>
            </p:nvSpPr>
            <p:spPr>
              <a:xfrm>
                <a:off x="939567" y="1778466"/>
                <a:ext cx="11058728" cy="4495077"/>
              </a:xfrm>
              <a:prstGeom prst="rect">
                <a:avLst/>
              </a:prstGeom>
              <a:blipFill>
                <a:blip r:embed="rId2"/>
                <a:stretch>
                  <a:fillRect l="-441" t="-814"/>
                </a:stretch>
              </a:blipFill>
            </p:spPr>
            <p:txBody>
              <a:bodyPr/>
              <a:lstStyle/>
              <a:p>
                <a:r>
                  <a:rPr lang="en-US">
                    <a:noFill/>
                  </a:rPr>
                  <a:t> </a:t>
                </a:r>
              </a:p>
            </p:txBody>
          </p:sp>
        </mc:Fallback>
      </mc:AlternateContent>
    </p:spTree>
    <p:extLst>
      <p:ext uri="{BB962C8B-B14F-4D97-AF65-F5344CB8AC3E}">
        <p14:creationId xmlns:p14="http://schemas.microsoft.com/office/powerpoint/2010/main" val="37742093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00491D-BAD5-41F0-9CFC-36022C7762CA}"/>
              </a:ext>
            </a:extLst>
          </p:cNvPr>
          <p:cNvSpPr>
            <a:spLocks noGrp="1"/>
          </p:cNvSpPr>
          <p:nvPr>
            <p:ph type="ctrTitle"/>
          </p:nvPr>
        </p:nvSpPr>
        <p:spPr>
          <a:xfrm>
            <a:off x="838200" y="365125"/>
            <a:ext cx="10515600" cy="1325563"/>
          </a:xfrm>
        </p:spPr>
        <p:txBody>
          <a:bodyPr vert="horz" lIns="91440" tIns="45720" rIns="91440" bIns="45720" rtlCol="0" anchor="ctr">
            <a:normAutofit/>
          </a:bodyPr>
          <a:lstStyle/>
          <a:p>
            <a:r>
              <a:rPr lang="en-US" sz="4400" dirty="0"/>
              <a:t>Training the network</a:t>
            </a:r>
            <a:endParaRPr lang="en-US" sz="4400" kern="1200" dirty="0">
              <a:solidFill>
                <a:schemeClr val="tx1"/>
              </a:solidFill>
              <a:latin typeface="+mj-lt"/>
              <a:ea typeface="+mj-ea"/>
              <a:cs typeface="+mj-cs"/>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11C92AD-546B-4B50-A07C-69FAA0B10FB0}"/>
                  </a:ext>
                </a:extLst>
              </p:cNvPr>
              <p:cNvSpPr txBox="1"/>
              <p:nvPr/>
            </p:nvSpPr>
            <p:spPr>
              <a:xfrm>
                <a:off x="2356173" y="1765428"/>
                <a:ext cx="6703951" cy="2134880"/>
              </a:xfrm>
              <a:prstGeom prst="rect">
                <a:avLst/>
              </a:prstGeom>
              <a:noFill/>
            </p:spPr>
            <p:txBody>
              <a:bodyPr wrap="none" rtlCol="0">
                <a:spAutoFit/>
              </a:bodyPr>
              <a:lstStyle/>
              <a:p>
                <a:r>
                  <a:rPr lang="en-US" dirty="0"/>
                  <a:t>We define our Contrastive Loss function as</a:t>
                </a:r>
              </a:p>
              <a:p>
                <a:endParaRPr lang="he-IL" dirty="0"/>
              </a:p>
              <a:p>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n-US" sz="2800" i="1">
                          <a:latin typeface="Cambria Math" panose="02040503050406030204" pitchFamily="18" charset="0"/>
                        </a:rPr>
                        <m:t>L</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2</m:t>
                          </m:r>
                          <m:r>
                            <a:rPr lang="en-US" sz="2800" b="0" i="1" smtClean="0">
                              <a:latin typeface="Cambria Math" panose="02040503050406030204" pitchFamily="18" charset="0"/>
                            </a:rPr>
                            <m:t>𝑁</m:t>
                          </m:r>
                        </m:den>
                      </m:f>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𝑘</m:t>
                          </m:r>
                          <m:r>
                            <a:rPr lang="en-US" sz="2800" b="0" i="1" smtClean="0">
                              <a:latin typeface="Cambria Math" panose="02040503050406030204" pitchFamily="18" charset="0"/>
                            </a:rPr>
                            <m:t>=</m:t>
                          </m:r>
                          <m:r>
                            <a:rPr lang="en-US" sz="2800" b="0" i="1" smtClean="0">
                              <a:latin typeface="Cambria Math" panose="02040503050406030204" pitchFamily="18" charset="0"/>
                            </a:rPr>
                            <m:t>1</m:t>
                          </m:r>
                        </m:sub>
                        <m:sup>
                          <m:r>
                            <a:rPr lang="en-US" sz="2800" b="0" i="1" smtClean="0">
                              <a:latin typeface="Cambria Math" panose="02040503050406030204" pitchFamily="18" charset="0"/>
                            </a:rPr>
                            <m:t>𝑁</m:t>
                          </m:r>
                        </m:sup>
                        <m:e>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2</m:t>
                                  </m:r>
                                  <m:r>
                                    <a:rPr lang="en-US" sz="2800" b="0" i="1" smtClean="0">
                                      <a:latin typeface="Cambria Math" panose="02040503050406030204" pitchFamily="18" charset="0"/>
                                    </a:rPr>
                                    <m:t>𝑘</m:t>
                                  </m:r>
                                  <m:r>
                                    <a:rPr lang="en-US" sz="2800" b="0" i="1" smtClean="0">
                                      <a:latin typeface="Cambria Math" panose="02040503050406030204" pitchFamily="18" charset="0"/>
                                    </a:rPr>
                                    <m:t>−</m:t>
                                  </m:r>
                                  <m:r>
                                    <a:rPr lang="en-US" sz="2800" b="0" i="1" smtClean="0">
                                      <a:latin typeface="Cambria Math" panose="02040503050406030204" pitchFamily="18" charset="0"/>
                                    </a:rPr>
                                    <m:t>1</m:t>
                                  </m:r>
                                  <m:r>
                                    <a:rPr lang="en-US" sz="2800" b="0" i="1" smtClean="0">
                                      <a:latin typeface="Cambria Math" panose="02040503050406030204" pitchFamily="18" charset="0"/>
                                    </a:rPr>
                                    <m:t>,</m:t>
                                  </m:r>
                                  <m:r>
                                    <a:rPr lang="en-US" sz="2800" b="0" i="1" smtClean="0">
                                      <a:latin typeface="Cambria Math" panose="02040503050406030204" pitchFamily="18" charset="0"/>
                                    </a:rPr>
                                    <m:t>2</m:t>
                                  </m:r>
                                  <m:r>
                                    <a:rPr lang="en-US" sz="2800" b="0" i="1" smtClean="0">
                                      <a:latin typeface="Cambria Math" panose="02040503050406030204" pitchFamily="18" charset="0"/>
                                    </a:rPr>
                                    <m:t>𝑘</m:t>
                                  </m:r>
                                </m:e>
                              </m:d>
                              <m:r>
                                <a:rPr lang="en-US" sz="2800" b="0" i="1" smtClean="0">
                                  <a:latin typeface="Cambria Math" panose="02040503050406030204" pitchFamily="18" charset="0"/>
                                </a:rPr>
                                <m:t>+</m:t>
                              </m:r>
                              <m:r>
                                <a:rPr lang="en-US" sz="2800" b="0" i="1" smtClean="0">
                                  <a:latin typeface="Cambria Math" panose="02040503050406030204" pitchFamily="18" charset="0"/>
                                </a:rPr>
                                <m:t>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2</m:t>
                                  </m:r>
                                  <m:r>
                                    <a:rPr lang="en-US" sz="2800" b="0" i="1" smtClean="0">
                                      <a:latin typeface="Cambria Math" panose="02040503050406030204" pitchFamily="18" charset="0"/>
                                    </a:rPr>
                                    <m:t>𝑘</m:t>
                                  </m:r>
                                  <m:r>
                                    <a:rPr lang="en-US" sz="2800" b="0" i="1" smtClean="0">
                                      <a:latin typeface="Cambria Math" panose="02040503050406030204" pitchFamily="18" charset="0"/>
                                    </a:rPr>
                                    <m:t>,</m:t>
                                  </m:r>
                                  <m:r>
                                    <a:rPr lang="en-US" sz="2800" b="0" i="1" smtClean="0">
                                      <a:latin typeface="Cambria Math" panose="02040503050406030204" pitchFamily="18" charset="0"/>
                                    </a:rPr>
                                    <m:t>2</m:t>
                                  </m:r>
                                  <m:r>
                                    <a:rPr lang="en-US" sz="2800" b="0" i="1" smtClean="0">
                                      <a:latin typeface="Cambria Math" panose="02040503050406030204" pitchFamily="18" charset="0"/>
                                    </a:rPr>
                                    <m:t>𝑘</m:t>
                                  </m:r>
                                  <m:r>
                                    <a:rPr lang="en-US" sz="2800" b="0" i="1" smtClean="0">
                                      <a:latin typeface="Cambria Math" panose="02040503050406030204" pitchFamily="18" charset="0"/>
                                    </a:rPr>
                                    <m:t>−</m:t>
                                  </m:r>
                                  <m:r>
                                    <a:rPr lang="en-US" sz="2800" b="0" i="1" smtClean="0">
                                      <a:latin typeface="Cambria Math" panose="02040503050406030204" pitchFamily="18" charset="0"/>
                                    </a:rPr>
                                    <m:t>1</m:t>
                                  </m:r>
                                </m:e>
                              </m:d>
                            </m:e>
                          </m:d>
                        </m:e>
                      </m:nary>
                    </m:oMath>
                  </m:oMathPara>
                </a14:m>
                <a:endParaRPr lang="en-US" sz="2800" dirty="0"/>
              </a:p>
            </p:txBody>
          </p:sp>
        </mc:Choice>
        <mc:Fallback xmlns="">
          <p:sp>
            <p:nvSpPr>
              <p:cNvPr id="3" name="TextBox 2">
                <a:extLst>
                  <a:ext uri="{FF2B5EF4-FFF2-40B4-BE49-F238E27FC236}">
                    <a16:creationId xmlns:a16="http://schemas.microsoft.com/office/drawing/2014/main" id="{311C92AD-546B-4B50-A07C-69FAA0B10FB0}"/>
                  </a:ext>
                </a:extLst>
              </p:cNvPr>
              <p:cNvSpPr txBox="1">
                <a:spLocks noRot="1" noChangeAspect="1" noMove="1" noResize="1" noEditPoints="1" noAdjustHandles="1" noChangeArrowheads="1" noChangeShapeType="1" noTextEdit="1"/>
              </p:cNvSpPr>
              <p:nvPr/>
            </p:nvSpPr>
            <p:spPr>
              <a:xfrm>
                <a:off x="2356173" y="1765428"/>
                <a:ext cx="6703951" cy="2134880"/>
              </a:xfrm>
              <a:prstGeom prst="rect">
                <a:avLst/>
              </a:prstGeom>
              <a:blipFill>
                <a:blip r:embed="rId2"/>
                <a:stretch>
                  <a:fillRect l="-819" t="-1714"/>
                </a:stretch>
              </a:blipFill>
            </p:spPr>
            <p:txBody>
              <a:bodyPr/>
              <a:lstStyle/>
              <a:p>
                <a:r>
                  <a:rPr lang="en-US">
                    <a:noFill/>
                  </a:rPr>
                  <a:t> </a:t>
                </a:r>
              </a:p>
            </p:txBody>
          </p:sp>
        </mc:Fallback>
      </mc:AlternateContent>
      <p:pic>
        <p:nvPicPr>
          <p:cNvPr id="5" name="Picture 4" descr="A screenshot of a social media post&#10;&#10;Description automatically generated">
            <a:extLst>
              <a:ext uri="{FF2B5EF4-FFF2-40B4-BE49-F238E27FC236}">
                <a16:creationId xmlns:a16="http://schemas.microsoft.com/office/drawing/2014/main" id="{EFCC646E-1432-4FBA-B2B4-A5978C604D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6173" y="4435925"/>
            <a:ext cx="6682091" cy="937197"/>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95D21C3D-FB8F-4639-9FF6-8DE16AD352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7191" y="5373122"/>
            <a:ext cx="6682004" cy="1119753"/>
          </a:xfrm>
          <a:prstGeom prst="rect">
            <a:avLst/>
          </a:prstGeom>
        </p:spPr>
      </p:pic>
    </p:spTree>
    <p:extLst>
      <p:ext uri="{BB962C8B-B14F-4D97-AF65-F5344CB8AC3E}">
        <p14:creationId xmlns:p14="http://schemas.microsoft.com/office/powerpoint/2010/main" val="42163928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00491D-BAD5-41F0-9CFC-36022C7762CA}"/>
              </a:ext>
            </a:extLst>
          </p:cNvPr>
          <p:cNvSpPr>
            <a:spLocks noGrp="1"/>
          </p:cNvSpPr>
          <p:nvPr>
            <p:ph type="ctrTitle"/>
          </p:nvPr>
        </p:nvSpPr>
        <p:spPr>
          <a:xfrm>
            <a:off x="838200" y="365125"/>
            <a:ext cx="10515600" cy="1325563"/>
          </a:xfrm>
        </p:spPr>
        <p:txBody>
          <a:bodyPr vert="horz" lIns="91440" tIns="45720" rIns="91440" bIns="45720" rtlCol="0" anchor="ctr">
            <a:normAutofit/>
          </a:bodyPr>
          <a:lstStyle/>
          <a:p>
            <a:pPr algn="l"/>
            <a:r>
              <a:rPr lang="en-US" sz="4400" kern="1200" dirty="0">
                <a:solidFill>
                  <a:schemeClr val="tx1"/>
                </a:solidFill>
                <a:latin typeface="+mj-lt"/>
                <a:ea typeface="+mj-ea"/>
                <a:cs typeface="+mj-cs"/>
              </a:rPr>
              <a:t>Results - Paper</a:t>
            </a:r>
          </a:p>
        </p:txBody>
      </p:sp>
      <p:pic>
        <p:nvPicPr>
          <p:cNvPr id="3" name="Picture 2">
            <a:extLst>
              <a:ext uri="{FF2B5EF4-FFF2-40B4-BE49-F238E27FC236}">
                <a16:creationId xmlns:a16="http://schemas.microsoft.com/office/drawing/2014/main" id="{059E637E-B0F4-46EA-8601-391A698E7C7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249746" y="1469920"/>
            <a:ext cx="5692508" cy="3755410"/>
          </a:xfrm>
          <a:prstGeom prst="rect">
            <a:avLst/>
          </a:prstGeom>
        </p:spPr>
      </p:pic>
      <p:sp>
        <p:nvSpPr>
          <p:cNvPr id="2" name="TextBox 1">
            <a:extLst>
              <a:ext uri="{FF2B5EF4-FFF2-40B4-BE49-F238E27FC236}">
                <a16:creationId xmlns:a16="http://schemas.microsoft.com/office/drawing/2014/main" id="{6FB09ECF-9E97-4E66-833E-EC5859441FBE}"/>
              </a:ext>
            </a:extLst>
          </p:cNvPr>
          <p:cNvSpPr txBox="1"/>
          <p:nvPr/>
        </p:nvSpPr>
        <p:spPr>
          <a:xfrm>
            <a:off x="4322918" y="5388080"/>
            <a:ext cx="3546164" cy="707886"/>
          </a:xfrm>
          <a:prstGeom prst="rect">
            <a:avLst/>
          </a:prstGeom>
          <a:noFill/>
        </p:spPr>
        <p:txBody>
          <a:bodyPr wrap="none" rtlCol="0">
            <a:spAutoFit/>
          </a:bodyPr>
          <a:lstStyle/>
          <a:p>
            <a:r>
              <a:rPr lang="en-US" sz="1000" dirty="0"/>
              <a:t>Figure 5. ImageNet Top-1 accuracy of linear classifiers trained on</a:t>
            </a:r>
          </a:p>
          <a:p>
            <a:r>
              <a:rPr lang="en-US" sz="1000" dirty="0"/>
              <a:t>representations learned with different self-supervised methods</a:t>
            </a:r>
          </a:p>
          <a:p>
            <a:r>
              <a:rPr lang="en-US" sz="1000" dirty="0"/>
              <a:t>(pretrained on ImageNet). Gray cross indicates supervised</a:t>
            </a:r>
          </a:p>
          <a:p>
            <a:r>
              <a:rPr lang="en-US" sz="1000" dirty="0"/>
              <a:t>ResNet-50. Our method, </a:t>
            </a:r>
            <a:r>
              <a:rPr lang="en-US" sz="1000" dirty="0" err="1"/>
              <a:t>SimCLR</a:t>
            </a:r>
            <a:r>
              <a:rPr lang="en-US" sz="1000" dirty="0"/>
              <a:t>, is shown in bold.</a:t>
            </a:r>
          </a:p>
        </p:txBody>
      </p:sp>
    </p:spTree>
    <p:extLst>
      <p:ext uri="{BB962C8B-B14F-4D97-AF65-F5344CB8AC3E}">
        <p14:creationId xmlns:p14="http://schemas.microsoft.com/office/powerpoint/2010/main" val="26303804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00491D-BAD5-41F0-9CFC-36022C7762CA}"/>
              </a:ext>
            </a:extLst>
          </p:cNvPr>
          <p:cNvSpPr>
            <a:spLocks noGrp="1"/>
          </p:cNvSpPr>
          <p:nvPr>
            <p:ph type="ctrTitle"/>
          </p:nvPr>
        </p:nvSpPr>
        <p:spPr>
          <a:xfrm>
            <a:off x="838200" y="365125"/>
            <a:ext cx="10515600" cy="1325563"/>
          </a:xfrm>
        </p:spPr>
        <p:txBody>
          <a:bodyPr vert="horz" lIns="91440" tIns="45720" rIns="91440" bIns="45720" rtlCol="0" anchor="ctr">
            <a:normAutofit/>
          </a:bodyPr>
          <a:lstStyle/>
          <a:p>
            <a:pPr algn="l"/>
            <a:r>
              <a:rPr lang="en-US" sz="4400" kern="1200" dirty="0">
                <a:solidFill>
                  <a:schemeClr val="tx1"/>
                </a:solidFill>
                <a:latin typeface="+mj-lt"/>
                <a:ea typeface="+mj-ea"/>
                <a:cs typeface="+mj-cs"/>
              </a:rPr>
              <a:t>Results - Paper</a:t>
            </a:r>
          </a:p>
        </p:txBody>
      </p:sp>
      <p:pic>
        <p:nvPicPr>
          <p:cNvPr id="3" name="Picture 2">
            <a:extLst>
              <a:ext uri="{FF2B5EF4-FFF2-40B4-BE49-F238E27FC236}">
                <a16:creationId xmlns:a16="http://schemas.microsoft.com/office/drawing/2014/main" id="{059E637E-B0F4-46EA-8601-391A698E7C7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3316" y="1800809"/>
            <a:ext cx="11205368" cy="3660204"/>
          </a:xfrm>
          <a:prstGeom prst="rect">
            <a:avLst/>
          </a:prstGeom>
        </p:spPr>
      </p:pic>
    </p:spTree>
    <p:extLst>
      <p:ext uri="{BB962C8B-B14F-4D97-AF65-F5344CB8AC3E}">
        <p14:creationId xmlns:p14="http://schemas.microsoft.com/office/powerpoint/2010/main" val="7498643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92F94-EDF3-41DF-945C-750D6525048C}"/>
              </a:ext>
            </a:extLst>
          </p:cNvPr>
          <p:cNvSpPr>
            <a:spLocks noGrp="1"/>
          </p:cNvSpPr>
          <p:nvPr>
            <p:ph type="ctrTitle"/>
          </p:nvPr>
        </p:nvSpPr>
        <p:spPr>
          <a:xfrm>
            <a:off x="177824" y="492852"/>
            <a:ext cx="10971146" cy="957955"/>
          </a:xfrm>
        </p:spPr>
        <p:txBody>
          <a:bodyPr>
            <a:normAutofit/>
          </a:bodyPr>
          <a:lstStyle/>
          <a:p>
            <a:r>
              <a:rPr lang="en-US" dirty="0"/>
              <a:t>Real results</a:t>
            </a:r>
          </a:p>
        </p:txBody>
      </p:sp>
      <p:pic>
        <p:nvPicPr>
          <p:cNvPr id="5" name="Picture 4">
            <a:extLst>
              <a:ext uri="{FF2B5EF4-FFF2-40B4-BE49-F238E27FC236}">
                <a16:creationId xmlns:a16="http://schemas.microsoft.com/office/drawing/2014/main" id="{839307A4-E6DA-4592-8DEF-14BD6CE5752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301819" y="2324559"/>
            <a:ext cx="4723156" cy="3583625"/>
          </a:xfrm>
          <a:prstGeom prst="rect">
            <a:avLst/>
          </a:prstGeom>
        </p:spPr>
      </p:pic>
      <p:sp>
        <p:nvSpPr>
          <p:cNvPr id="10" name="TextBox 9">
            <a:extLst>
              <a:ext uri="{FF2B5EF4-FFF2-40B4-BE49-F238E27FC236}">
                <a16:creationId xmlns:a16="http://schemas.microsoft.com/office/drawing/2014/main" id="{67B0BF89-3591-496D-BD00-1F8E19FB08A8}"/>
              </a:ext>
            </a:extLst>
          </p:cNvPr>
          <p:cNvSpPr txBox="1"/>
          <p:nvPr/>
        </p:nvSpPr>
        <p:spPr>
          <a:xfrm>
            <a:off x="451217" y="1739784"/>
            <a:ext cx="11289565" cy="584775"/>
          </a:xfrm>
          <a:prstGeom prst="rect">
            <a:avLst/>
          </a:prstGeom>
          <a:noFill/>
        </p:spPr>
        <p:txBody>
          <a:bodyPr wrap="none" rtlCol="0">
            <a:spAutoFit/>
          </a:bodyPr>
          <a:lstStyle/>
          <a:p>
            <a:r>
              <a:rPr lang="en-US" sz="1600" dirty="0"/>
              <a:t>A simplified implementation that uses googles pre-trained weights and a fine-tuned multiclass logistic classifier on the STL-10 data set</a:t>
            </a:r>
          </a:p>
          <a:p>
            <a:r>
              <a:rPr lang="en-US" sz="1600" dirty="0"/>
              <a:t>Shows that </a:t>
            </a:r>
            <a:r>
              <a:rPr lang="en-US" sz="1600" dirty="0" err="1"/>
              <a:t>simCLR</a:t>
            </a:r>
            <a:r>
              <a:rPr lang="en-US" sz="1600" dirty="0"/>
              <a:t> provides competitive results with the supervised counterpart using the ResNet-50 (1x) encoding head.</a:t>
            </a:r>
          </a:p>
        </p:txBody>
      </p:sp>
      <p:sp>
        <p:nvSpPr>
          <p:cNvPr id="11" name="TextBox 10">
            <a:extLst>
              <a:ext uri="{FF2B5EF4-FFF2-40B4-BE49-F238E27FC236}">
                <a16:creationId xmlns:a16="http://schemas.microsoft.com/office/drawing/2014/main" id="{DF5CE248-F66D-49F8-A3A5-4A41133B5F12}"/>
              </a:ext>
            </a:extLst>
          </p:cNvPr>
          <p:cNvSpPr txBox="1"/>
          <p:nvPr/>
        </p:nvSpPr>
        <p:spPr>
          <a:xfrm>
            <a:off x="3582865" y="5938961"/>
            <a:ext cx="4373313" cy="553998"/>
          </a:xfrm>
          <a:prstGeom prst="rect">
            <a:avLst/>
          </a:prstGeom>
          <a:noFill/>
        </p:spPr>
        <p:txBody>
          <a:bodyPr wrap="none" rtlCol="0">
            <a:spAutoFit/>
          </a:bodyPr>
          <a:lstStyle/>
          <a:p>
            <a:r>
              <a:rPr lang="en-US" sz="1000" dirty="0"/>
              <a:t>Figure 6. Top-1 accuracy of linear classifiers fine-tuned on top of representations</a:t>
            </a:r>
          </a:p>
          <a:p>
            <a:r>
              <a:rPr lang="en-US" sz="1000" dirty="0"/>
              <a:t>learnt by </a:t>
            </a:r>
            <a:r>
              <a:rPr lang="en-US" sz="1000" dirty="0" err="1"/>
              <a:t>simCLR</a:t>
            </a:r>
            <a:r>
              <a:rPr lang="en-US" sz="1000" dirty="0"/>
              <a:t> and by a supervised method. Code for result recreation can be </a:t>
            </a:r>
          </a:p>
          <a:p>
            <a:r>
              <a:rPr lang="en-US" sz="1000" dirty="0"/>
              <a:t>found at : </a:t>
            </a:r>
            <a:r>
              <a:rPr lang="en-US" sz="1000" dirty="0">
                <a:hlinkClick r:id="rId3"/>
              </a:rPr>
              <a:t>https://github.com/yuvallavie/simCLR</a:t>
            </a:r>
            <a:endParaRPr lang="en-US" sz="1000" dirty="0"/>
          </a:p>
        </p:txBody>
      </p:sp>
    </p:spTree>
    <p:extLst>
      <p:ext uri="{BB962C8B-B14F-4D97-AF65-F5344CB8AC3E}">
        <p14:creationId xmlns:p14="http://schemas.microsoft.com/office/powerpoint/2010/main" val="29298820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92F94-EDF3-41DF-945C-750D6525048C}"/>
              </a:ext>
            </a:extLst>
          </p:cNvPr>
          <p:cNvSpPr>
            <a:spLocks noGrp="1"/>
          </p:cNvSpPr>
          <p:nvPr>
            <p:ph type="ctrTitle"/>
          </p:nvPr>
        </p:nvSpPr>
        <p:spPr>
          <a:xfrm>
            <a:off x="177824" y="492852"/>
            <a:ext cx="10971146" cy="957955"/>
          </a:xfrm>
        </p:spPr>
        <p:txBody>
          <a:bodyPr>
            <a:normAutofit/>
          </a:bodyPr>
          <a:lstStyle/>
          <a:p>
            <a:r>
              <a:rPr lang="en-US" dirty="0"/>
              <a:t>Real results</a:t>
            </a:r>
          </a:p>
        </p:txBody>
      </p:sp>
      <p:sp>
        <p:nvSpPr>
          <p:cNvPr id="3" name="TextBox 2">
            <a:extLst>
              <a:ext uri="{FF2B5EF4-FFF2-40B4-BE49-F238E27FC236}">
                <a16:creationId xmlns:a16="http://schemas.microsoft.com/office/drawing/2014/main" id="{7747C5EF-BC95-48F8-9DCE-7871EA6E1CE7}"/>
              </a:ext>
            </a:extLst>
          </p:cNvPr>
          <p:cNvSpPr txBox="1"/>
          <p:nvPr/>
        </p:nvSpPr>
        <p:spPr>
          <a:xfrm>
            <a:off x="1897895" y="1591107"/>
            <a:ext cx="8396210" cy="646331"/>
          </a:xfrm>
          <a:prstGeom prst="rect">
            <a:avLst/>
          </a:prstGeom>
          <a:noFill/>
        </p:spPr>
        <p:txBody>
          <a:bodyPr wrap="square" rtlCol="0">
            <a:spAutoFit/>
          </a:bodyPr>
          <a:lstStyle/>
          <a:p>
            <a:r>
              <a:rPr lang="en-US" dirty="0"/>
              <a:t>We hypothesized that unsupervised methods should suffer less from the lack</a:t>
            </a:r>
          </a:p>
          <a:p>
            <a:r>
              <a:rPr lang="en-US" dirty="0"/>
              <a:t>Of unlabeled data to fine tune on.. But what happens in reality ?</a:t>
            </a:r>
          </a:p>
        </p:txBody>
      </p:sp>
      <p:pic>
        <p:nvPicPr>
          <p:cNvPr id="5" name="Picture 4">
            <a:extLst>
              <a:ext uri="{FF2B5EF4-FFF2-40B4-BE49-F238E27FC236}">
                <a16:creationId xmlns:a16="http://schemas.microsoft.com/office/drawing/2014/main" id="{839307A4-E6DA-4592-8DEF-14BD6CE5752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49038" y="2528740"/>
            <a:ext cx="3828713" cy="3261048"/>
          </a:xfrm>
          <a:prstGeom prst="rect">
            <a:avLst/>
          </a:prstGeom>
        </p:spPr>
      </p:pic>
      <p:sp>
        <p:nvSpPr>
          <p:cNvPr id="6" name="TextBox 5">
            <a:extLst>
              <a:ext uri="{FF2B5EF4-FFF2-40B4-BE49-F238E27FC236}">
                <a16:creationId xmlns:a16="http://schemas.microsoft.com/office/drawing/2014/main" id="{55DC1BF1-F528-41CA-8BA2-9C8711B7DE77}"/>
              </a:ext>
            </a:extLst>
          </p:cNvPr>
          <p:cNvSpPr txBox="1"/>
          <p:nvPr/>
        </p:nvSpPr>
        <p:spPr>
          <a:xfrm>
            <a:off x="3505591" y="5912247"/>
            <a:ext cx="4315605" cy="861774"/>
          </a:xfrm>
          <a:prstGeom prst="rect">
            <a:avLst/>
          </a:prstGeom>
          <a:noFill/>
        </p:spPr>
        <p:txBody>
          <a:bodyPr wrap="none" rtlCol="0">
            <a:spAutoFit/>
          </a:bodyPr>
          <a:lstStyle/>
          <a:p>
            <a:r>
              <a:rPr lang="en-US" sz="1000" dirty="0"/>
              <a:t>Figure 1. Depicting the change in accuracy of supervised and unsupervised</a:t>
            </a:r>
          </a:p>
          <a:p>
            <a:r>
              <a:rPr lang="en-US" sz="1000" dirty="0"/>
              <a:t>Classifiers when trained on decreasing amounts of labeled data. Unsupervised</a:t>
            </a:r>
          </a:p>
          <a:p>
            <a:r>
              <a:rPr lang="en-US" sz="1000" dirty="0"/>
              <a:t>Classifiers retain high accuracy even when trained on small datasets and can</a:t>
            </a:r>
          </a:p>
          <a:p>
            <a:r>
              <a:rPr lang="en-US" sz="1000" dirty="0"/>
              <a:t>Achieve competitive accuracy with significantly fewer labels (horizontal arrows).</a:t>
            </a:r>
          </a:p>
          <a:p>
            <a:endParaRPr lang="en-US" sz="1000" dirty="0"/>
          </a:p>
        </p:txBody>
      </p:sp>
      <p:pic>
        <p:nvPicPr>
          <p:cNvPr id="7" name="Picture 6" descr="A close up of a map&#10;&#10;Description automatically generated">
            <a:extLst>
              <a:ext uri="{FF2B5EF4-FFF2-40B4-BE49-F238E27FC236}">
                <a16:creationId xmlns:a16="http://schemas.microsoft.com/office/drawing/2014/main" id="{F43AE38E-CEAB-4A8D-92EC-C0F40857D3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4553" y="2406281"/>
            <a:ext cx="6162893" cy="3223823"/>
          </a:xfrm>
          <a:prstGeom prst="rect">
            <a:avLst/>
          </a:prstGeom>
        </p:spPr>
      </p:pic>
      <p:sp>
        <p:nvSpPr>
          <p:cNvPr id="8" name="TextBox 7">
            <a:extLst>
              <a:ext uri="{FF2B5EF4-FFF2-40B4-BE49-F238E27FC236}">
                <a16:creationId xmlns:a16="http://schemas.microsoft.com/office/drawing/2014/main" id="{6EB062B4-8D59-477D-8FD2-A1D1E4B57F48}"/>
              </a:ext>
            </a:extLst>
          </p:cNvPr>
          <p:cNvSpPr txBox="1"/>
          <p:nvPr/>
        </p:nvSpPr>
        <p:spPr>
          <a:xfrm>
            <a:off x="3845222" y="5912247"/>
            <a:ext cx="4501553" cy="707886"/>
          </a:xfrm>
          <a:prstGeom prst="rect">
            <a:avLst/>
          </a:prstGeom>
          <a:noFill/>
        </p:spPr>
        <p:txBody>
          <a:bodyPr wrap="none" rtlCol="0">
            <a:spAutoFit/>
          </a:bodyPr>
          <a:lstStyle/>
          <a:p>
            <a:r>
              <a:rPr lang="en-US" sz="1000" dirty="0"/>
              <a:t>Figure 7. Depicting the change in accuracy in linear classifiers</a:t>
            </a:r>
          </a:p>
          <a:p>
            <a:r>
              <a:rPr lang="en-US" sz="1000" dirty="0"/>
              <a:t>Finetuned on decreasing amounts of representations produced by </a:t>
            </a:r>
            <a:r>
              <a:rPr lang="en-US" sz="1000" dirty="0" err="1"/>
              <a:t>simCLR</a:t>
            </a:r>
            <a:endParaRPr lang="en-US" sz="1000" dirty="0"/>
          </a:p>
          <a:p>
            <a:r>
              <a:rPr lang="en-US" sz="1000" dirty="0"/>
              <a:t>and by a supervised </a:t>
            </a:r>
            <a:r>
              <a:rPr lang="en-US" sz="1000" dirty="0" err="1"/>
              <a:t>ResNet</a:t>
            </a:r>
            <a:r>
              <a:rPr lang="en-US" sz="1000" dirty="0"/>
              <a:t> pre-trained on ImageNet. </a:t>
            </a:r>
            <a:r>
              <a:rPr lang="en-US" sz="1000" dirty="0" err="1"/>
              <a:t>simCLR</a:t>
            </a:r>
            <a:r>
              <a:rPr lang="en-US" sz="1000" dirty="0"/>
              <a:t> provides competitive</a:t>
            </a:r>
          </a:p>
          <a:p>
            <a:r>
              <a:rPr lang="en-US" sz="1000" dirty="0"/>
              <a:t>results but suffers more than its supervised counterpart.</a:t>
            </a:r>
          </a:p>
        </p:txBody>
      </p:sp>
    </p:spTree>
    <p:extLst>
      <p:ext uri="{BB962C8B-B14F-4D97-AF65-F5344CB8AC3E}">
        <p14:creationId xmlns:p14="http://schemas.microsoft.com/office/powerpoint/2010/main" val="70585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00491D-BAD5-41F0-9CFC-36022C7762CA}"/>
              </a:ext>
            </a:extLst>
          </p:cNvPr>
          <p:cNvSpPr>
            <a:spLocks noGrp="1"/>
          </p:cNvSpPr>
          <p:nvPr>
            <p:ph type="ctrTitle"/>
          </p:nvPr>
        </p:nvSpPr>
        <p:spPr>
          <a:xfrm>
            <a:off x="219635" y="194796"/>
            <a:ext cx="10515600" cy="1325563"/>
          </a:xfrm>
        </p:spPr>
        <p:txBody>
          <a:bodyPr vert="horz" lIns="91440" tIns="45720" rIns="91440" bIns="45720" rtlCol="0" anchor="ctr">
            <a:normAutofit/>
          </a:bodyPr>
          <a:lstStyle/>
          <a:p>
            <a:pPr algn="l"/>
            <a:r>
              <a:rPr lang="en-US" sz="4400" kern="1200" dirty="0">
                <a:solidFill>
                  <a:schemeClr val="tx1"/>
                </a:solidFill>
                <a:latin typeface="+mj-lt"/>
                <a:ea typeface="+mj-ea"/>
                <a:cs typeface="+mj-cs"/>
              </a:rPr>
              <a:t>Conclusions</a:t>
            </a:r>
          </a:p>
        </p:txBody>
      </p:sp>
      <p:sp>
        <p:nvSpPr>
          <p:cNvPr id="5" name="TextBox 4">
            <a:extLst>
              <a:ext uri="{FF2B5EF4-FFF2-40B4-BE49-F238E27FC236}">
                <a16:creationId xmlns:a16="http://schemas.microsoft.com/office/drawing/2014/main" id="{59A48875-B509-49A5-857E-3427FE91876D}"/>
              </a:ext>
            </a:extLst>
          </p:cNvPr>
          <p:cNvSpPr txBox="1"/>
          <p:nvPr/>
        </p:nvSpPr>
        <p:spPr>
          <a:xfrm>
            <a:off x="561579" y="1457522"/>
            <a:ext cx="11068842" cy="5035353"/>
          </a:xfrm>
          <a:prstGeom prst="rect">
            <a:avLst/>
          </a:prstGeom>
          <a:noFill/>
        </p:spPr>
        <p:txBody>
          <a:bodyPr wrap="square" rtlCol="0">
            <a:spAutoFit/>
          </a:bodyPr>
          <a:lstStyle/>
          <a:p>
            <a:pPr marL="342900" indent="-342900">
              <a:lnSpc>
                <a:spcPct val="150000"/>
              </a:lnSpc>
              <a:buFont typeface="+mj-lt"/>
              <a:buAutoNum type="arabicPeriod"/>
            </a:pPr>
            <a:r>
              <a:rPr lang="en-US" dirty="0"/>
              <a:t>Supervised methods are still much better at creating meaningful representations and I disagree with many papers that try to compete with supervised methods. The main issue is the lack of labeled data.</a:t>
            </a:r>
          </a:p>
          <a:p>
            <a:pPr marL="342900" indent="-342900">
              <a:lnSpc>
                <a:spcPct val="150000"/>
              </a:lnSpc>
              <a:buFont typeface="+mj-lt"/>
              <a:buAutoNum type="arabicPeriod"/>
            </a:pPr>
            <a:r>
              <a:rPr lang="en-US" dirty="0"/>
              <a:t>The success of this framework rekindles interest in self-supervised and unsupervised pretraining methods as seen by the many new articles released on this subject recently.</a:t>
            </a:r>
          </a:p>
          <a:p>
            <a:pPr marL="342900" indent="-342900">
              <a:lnSpc>
                <a:spcPct val="150000"/>
              </a:lnSpc>
              <a:buFont typeface="+mj-lt"/>
              <a:buAutoNum type="arabicPeriod"/>
            </a:pPr>
            <a:r>
              <a:rPr lang="en-US" dirty="0" err="1"/>
              <a:t>simCLR’s</a:t>
            </a:r>
            <a:r>
              <a:rPr lang="en-US" dirty="0"/>
              <a:t> results show that the complexity of previous methods for self-supervised learning is not necessary and generally opens room for thought about how complex a model should be.</a:t>
            </a:r>
          </a:p>
          <a:p>
            <a:pPr marL="342900" indent="-342900">
              <a:lnSpc>
                <a:spcPct val="150000"/>
              </a:lnSpc>
              <a:buFont typeface="+mj-lt"/>
              <a:buAutoNum type="arabicPeriod"/>
            </a:pPr>
            <a:r>
              <a:rPr lang="en-US" dirty="0"/>
              <a:t>Theoretical understanding of contrastive learning is lacking, results are treated to an obvious consequence. New theoretical analysis based on PAC-Bayes has emerged recently and has already allowed the creation of new contrastive algorithms based on its bounds.</a:t>
            </a:r>
          </a:p>
          <a:p>
            <a:pPr marL="342900" indent="-342900">
              <a:lnSpc>
                <a:spcPct val="150000"/>
              </a:lnSpc>
              <a:buFont typeface="+mj-lt"/>
              <a:buAutoNum type="arabicPeriod"/>
            </a:pPr>
            <a:r>
              <a:rPr lang="en-US" dirty="0"/>
              <a:t>Even though its simple to implement, the framework requires extensive computing power. It benefits from larger batch sizes and longer training.</a:t>
            </a:r>
          </a:p>
          <a:p>
            <a:pPr marL="342900" indent="-342900">
              <a:lnSpc>
                <a:spcPct val="150000"/>
              </a:lnSpc>
              <a:buFont typeface="+mj-lt"/>
              <a:buAutoNum type="arabicPeriod"/>
            </a:pPr>
            <a:r>
              <a:rPr lang="en-US" dirty="0"/>
              <a:t>It opens room for thought about more methods which mimic the human brain.</a:t>
            </a:r>
          </a:p>
        </p:txBody>
      </p:sp>
    </p:spTree>
    <p:extLst>
      <p:ext uri="{BB962C8B-B14F-4D97-AF65-F5344CB8AC3E}">
        <p14:creationId xmlns:p14="http://schemas.microsoft.com/office/powerpoint/2010/main" val="1981922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00491D-BAD5-41F0-9CFC-36022C7762CA}"/>
              </a:ext>
            </a:extLst>
          </p:cNvPr>
          <p:cNvSpPr>
            <a:spLocks noGrp="1"/>
          </p:cNvSpPr>
          <p:nvPr>
            <p:ph type="ctrTitle"/>
          </p:nvPr>
        </p:nvSpPr>
        <p:spPr>
          <a:xfrm>
            <a:off x="838200" y="365125"/>
            <a:ext cx="10515600" cy="1325563"/>
          </a:xfrm>
        </p:spPr>
        <p:txBody>
          <a:bodyPr vert="horz" lIns="91440" tIns="45720" rIns="91440" bIns="45720" rtlCol="0" anchor="ctr">
            <a:normAutofit/>
          </a:bodyPr>
          <a:lstStyle/>
          <a:p>
            <a:pPr algn="l"/>
            <a:r>
              <a:rPr lang="en-US" sz="4400" kern="1200" dirty="0">
                <a:solidFill>
                  <a:schemeClr val="tx1"/>
                </a:solidFill>
                <a:latin typeface="+mj-lt"/>
                <a:ea typeface="+mj-ea"/>
                <a:cs typeface="+mj-cs"/>
              </a:rPr>
              <a:t>What’s next ?</a:t>
            </a:r>
          </a:p>
        </p:txBody>
      </p:sp>
      <p:sp>
        <p:nvSpPr>
          <p:cNvPr id="5" name="TextBox 4">
            <a:extLst>
              <a:ext uri="{FF2B5EF4-FFF2-40B4-BE49-F238E27FC236}">
                <a16:creationId xmlns:a16="http://schemas.microsoft.com/office/drawing/2014/main" id="{59A48875-B509-49A5-857E-3427FE91876D}"/>
              </a:ext>
            </a:extLst>
          </p:cNvPr>
          <p:cNvSpPr txBox="1"/>
          <p:nvPr/>
        </p:nvSpPr>
        <p:spPr>
          <a:xfrm>
            <a:off x="838200" y="1829392"/>
            <a:ext cx="11068842" cy="1295868"/>
          </a:xfrm>
          <a:prstGeom prst="rect">
            <a:avLst/>
          </a:prstGeom>
          <a:noFill/>
        </p:spPr>
        <p:txBody>
          <a:bodyPr wrap="square" rtlCol="0">
            <a:spAutoFit/>
          </a:bodyPr>
          <a:lstStyle/>
          <a:p>
            <a:r>
              <a:rPr lang="en-US" dirty="0"/>
              <a:t>SimCLRv2 is an improvement on </a:t>
            </a:r>
            <a:r>
              <a:rPr lang="en-US" dirty="0" err="1"/>
              <a:t>SimCLR</a:t>
            </a:r>
            <a:r>
              <a:rPr lang="en-US" dirty="0"/>
              <a:t> which explores different encoding heads, projection heads and different training techniques. A major change is the way unlabeled data is used twice. Once to generate task-agnostic representations and once again to distill the representations towards a specific task.</a:t>
            </a:r>
            <a:endParaRPr lang="he-IL" dirty="0"/>
          </a:p>
          <a:p>
            <a:pPr>
              <a:lnSpc>
                <a:spcPct val="150000"/>
              </a:lnSpc>
            </a:pPr>
            <a:endParaRPr lang="en-US" dirty="0"/>
          </a:p>
        </p:txBody>
      </p:sp>
      <p:pic>
        <p:nvPicPr>
          <p:cNvPr id="3" name="Picture 2" descr="A close up of text on a white background&#10;&#10;Description automatically generated">
            <a:extLst>
              <a:ext uri="{FF2B5EF4-FFF2-40B4-BE49-F238E27FC236}">
                <a16:creationId xmlns:a16="http://schemas.microsoft.com/office/drawing/2014/main" id="{95A3DB79-BFCD-4CB1-A85F-967C83EA0F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8149" y="2671429"/>
            <a:ext cx="5493522" cy="3157266"/>
          </a:xfrm>
          <a:prstGeom prst="rect">
            <a:avLst/>
          </a:prstGeom>
        </p:spPr>
      </p:pic>
      <p:sp>
        <p:nvSpPr>
          <p:cNvPr id="6" name="TextBox 5">
            <a:extLst>
              <a:ext uri="{FF2B5EF4-FFF2-40B4-BE49-F238E27FC236}">
                <a16:creationId xmlns:a16="http://schemas.microsoft.com/office/drawing/2014/main" id="{D2A49EE7-AD98-435F-99E8-95924A90096C}"/>
              </a:ext>
            </a:extLst>
          </p:cNvPr>
          <p:cNvSpPr txBox="1"/>
          <p:nvPr/>
        </p:nvSpPr>
        <p:spPr>
          <a:xfrm>
            <a:off x="4082467" y="5840250"/>
            <a:ext cx="3607078" cy="553998"/>
          </a:xfrm>
          <a:prstGeom prst="rect">
            <a:avLst/>
          </a:prstGeom>
          <a:noFill/>
        </p:spPr>
        <p:txBody>
          <a:bodyPr wrap="none" rtlCol="0">
            <a:spAutoFit/>
          </a:bodyPr>
          <a:lstStyle/>
          <a:p>
            <a:r>
              <a:rPr lang="en-US" sz="1000" dirty="0"/>
              <a:t>Figure 7. Depicts the process of creating preliminary task-agnostic</a:t>
            </a:r>
          </a:p>
          <a:p>
            <a:r>
              <a:rPr lang="en-US" sz="1000" dirty="0"/>
              <a:t>Representations and then finetuning them towards task-specific</a:t>
            </a:r>
          </a:p>
          <a:p>
            <a:r>
              <a:rPr lang="en-US" sz="1000" dirty="0"/>
              <a:t>Representations with the SimCLRv2 method.</a:t>
            </a:r>
          </a:p>
        </p:txBody>
      </p:sp>
    </p:spTree>
    <p:extLst>
      <p:ext uri="{BB962C8B-B14F-4D97-AF65-F5344CB8AC3E}">
        <p14:creationId xmlns:p14="http://schemas.microsoft.com/office/powerpoint/2010/main" val="344891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00491D-BAD5-41F0-9CFC-36022C7762CA}"/>
              </a:ext>
            </a:extLst>
          </p:cNvPr>
          <p:cNvSpPr>
            <a:spLocks noGrp="1"/>
          </p:cNvSpPr>
          <p:nvPr>
            <p:ph type="ctrTitle"/>
          </p:nvPr>
        </p:nvSpPr>
        <p:spPr>
          <a:xfrm>
            <a:off x="1422874" y="561097"/>
            <a:ext cx="9144000" cy="890995"/>
          </a:xfrm>
        </p:spPr>
        <p:txBody>
          <a:bodyPr>
            <a:normAutofit fontScale="90000"/>
          </a:bodyPr>
          <a:lstStyle/>
          <a:p>
            <a:r>
              <a:rPr lang="en-US" dirty="0"/>
              <a:t>Uses of representations</a:t>
            </a:r>
          </a:p>
        </p:txBody>
      </p:sp>
      <p:sp>
        <p:nvSpPr>
          <p:cNvPr id="5" name="TextBox 4">
            <a:extLst>
              <a:ext uri="{FF2B5EF4-FFF2-40B4-BE49-F238E27FC236}">
                <a16:creationId xmlns:a16="http://schemas.microsoft.com/office/drawing/2014/main" id="{48AE1674-7C62-4C56-866A-A7407764DBD6}"/>
              </a:ext>
            </a:extLst>
          </p:cNvPr>
          <p:cNvSpPr txBox="1"/>
          <p:nvPr/>
        </p:nvSpPr>
        <p:spPr>
          <a:xfrm>
            <a:off x="408774" y="1782331"/>
            <a:ext cx="11374452" cy="1477328"/>
          </a:xfrm>
          <a:prstGeom prst="rect">
            <a:avLst/>
          </a:prstGeom>
          <a:noFill/>
        </p:spPr>
        <p:txBody>
          <a:bodyPr wrap="square" rtlCol="0">
            <a:spAutoFit/>
          </a:bodyPr>
          <a:lstStyle/>
          <a:p>
            <a:r>
              <a:rPr lang="en-US" b="1" dirty="0"/>
              <a:t>Transfer learning </a:t>
            </a:r>
            <a:r>
              <a:rPr lang="en-US" dirty="0"/>
              <a:t>is the ability of a learning algorithm to exploit commonalities between different learning tasks in order</a:t>
            </a:r>
          </a:p>
          <a:p>
            <a:r>
              <a:rPr lang="en-US" dirty="0"/>
              <a:t>to share statistical strength, and transfer knowledge across tasks. we hypothesize that representation learning algorithms have an advantage for such tasks because they learn representations that capture underlying factors, a subset of which may be relevant for each task, as illustrated in Figure 2. This hypothesis seems confirmed by several empirical results showing the strengths of representation learning algorithms in transfer learning scenarios.</a:t>
            </a:r>
          </a:p>
        </p:txBody>
      </p:sp>
      <p:pic>
        <p:nvPicPr>
          <p:cNvPr id="9" name="Picture 8">
            <a:extLst>
              <a:ext uri="{FF2B5EF4-FFF2-40B4-BE49-F238E27FC236}">
                <a16:creationId xmlns:a16="http://schemas.microsoft.com/office/drawing/2014/main" id="{3FEB01D2-AE09-4F47-8FEF-7CB8AD0830D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81770" y="3367275"/>
            <a:ext cx="3426203" cy="2521334"/>
          </a:xfrm>
          <a:prstGeom prst="rect">
            <a:avLst/>
          </a:prstGeom>
        </p:spPr>
      </p:pic>
      <p:sp>
        <p:nvSpPr>
          <p:cNvPr id="11" name="TextBox 10">
            <a:extLst>
              <a:ext uri="{FF2B5EF4-FFF2-40B4-BE49-F238E27FC236}">
                <a16:creationId xmlns:a16="http://schemas.microsoft.com/office/drawing/2014/main" id="{A79E6B5A-650A-475A-B436-A96B2EAE45F5}"/>
              </a:ext>
            </a:extLst>
          </p:cNvPr>
          <p:cNvSpPr txBox="1"/>
          <p:nvPr/>
        </p:nvSpPr>
        <p:spPr>
          <a:xfrm>
            <a:off x="3837070" y="5996226"/>
            <a:ext cx="4629794" cy="861774"/>
          </a:xfrm>
          <a:prstGeom prst="rect">
            <a:avLst/>
          </a:prstGeom>
          <a:noFill/>
        </p:spPr>
        <p:txBody>
          <a:bodyPr wrap="none" rtlCol="0">
            <a:spAutoFit/>
          </a:bodyPr>
          <a:lstStyle/>
          <a:p>
            <a:r>
              <a:rPr lang="en-US" sz="1000" dirty="0"/>
              <a:t>Figure 1. Illustration of representation-learning discovering explanatory factors </a:t>
            </a:r>
          </a:p>
          <a:p>
            <a:r>
              <a:rPr lang="en-US" sz="1000" dirty="0"/>
              <a:t>(middle hidden layer, in red), some explaining the input (semi-supervised settings)</a:t>
            </a:r>
          </a:p>
          <a:p>
            <a:r>
              <a:rPr lang="en-US" sz="1000" dirty="0"/>
              <a:t>And some explaining the target for each task. Because these subsets overlap, sharing </a:t>
            </a:r>
          </a:p>
          <a:p>
            <a:r>
              <a:rPr lang="en-US" sz="1000" dirty="0"/>
              <a:t>of statistical strength helps generalization</a:t>
            </a:r>
          </a:p>
          <a:p>
            <a:endParaRPr lang="en-US" sz="1000" dirty="0"/>
          </a:p>
        </p:txBody>
      </p:sp>
    </p:spTree>
    <p:extLst>
      <p:ext uri="{BB962C8B-B14F-4D97-AF65-F5344CB8AC3E}">
        <p14:creationId xmlns:p14="http://schemas.microsoft.com/office/powerpoint/2010/main" val="354843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00491D-BAD5-41F0-9CFC-36022C7762CA}"/>
              </a:ext>
            </a:extLst>
          </p:cNvPr>
          <p:cNvSpPr>
            <a:spLocks noGrp="1"/>
          </p:cNvSpPr>
          <p:nvPr>
            <p:ph type="ctrTitle"/>
          </p:nvPr>
        </p:nvSpPr>
        <p:spPr>
          <a:xfrm>
            <a:off x="838200" y="365125"/>
            <a:ext cx="10515600" cy="1325563"/>
          </a:xfrm>
        </p:spPr>
        <p:txBody>
          <a:bodyPr vert="horz" lIns="91440" tIns="45720" rIns="91440" bIns="45720" rtlCol="0" anchor="ctr">
            <a:normAutofit/>
          </a:bodyPr>
          <a:lstStyle/>
          <a:p>
            <a:pPr algn="l"/>
            <a:r>
              <a:rPr lang="en-US" sz="4400" kern="1200" dirty="0">
                <a:solidFill>
                  <a:schemeClr val="tx1"/>
                </a:solidFill>
                <a:latin typeface="+mj-lt"/>
                <a:ea typeface="+mj-ea"/>
                <a:cs typeface="+mj-cs"/>
              </a:rPr>
              <a:t>References</a:t>
            </a:r>
          </a:p>
        </p:txBody>
      </p:sp>
      <p:sp>
        <p:nvSpPr>
          <p:cNvPr id="5" name="TextBox 4">
            <a:extLst>
              <a:ext uri="{FF2B5EF4-FFF2-40B4-BE49-F238E27FC236}">
                <a16:creationId xmlns:a16="http://schemas.microsoft.com/office/drawing/2014/main" id="{59A48875-B509-49A5-857E-3427FE91876D}"/>
              </a:ext>
            </a:extLst>
          </p:cNvPr>
          <p:cNvSpPr txBox="1"/>
          <p:nvPr/>
        </p:nvSpPr>
        <p:spPr>
          <a:xfrm>
            <a:off x="1123158" y="1690688"/>
            <a:ext cx="11068842" cy="669734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A Simple Framework for Contrastive Learning of Visual Representations (Original paper) </a:t>
            </a:r>
          </a:p>
          <a:p>
            <a:pPr lvl="1">
              <a:lnSpc>
                <a:spcPct val="150000"/>
              </a:lnSpc>
            </a:pPr>
            <a:r>
              <a:rPr lang="en-US" dirty="0">
                <a:hlinkClick r:id="rId2"/>
              </a:rPr>
              <a:t>https://arxiv.org/pdf/2002.05709.pdf</a:t>
            </a:r>
            <a:endParaRPr lang="en-US" dirty="0"/>
          </a:p>
          <a:p>
            <a:pPr marL="285750" indent="-285750">
              <a:lnSpc>
                <a:spcPct val="150000"/>
              </a:lnSpc>
              <a:buFont typeface="Arial" panose="020B0604020202020204" pitchFamily="34" charset="0"/>
              <a:buChar char="•"/>
            </a:pPr>
            <a:r>
              <a:rPr lang="en-US" dirty="0"/>
              <a:t>Big Self-Supervised Models are Strong Semi-Supervised Learners (</a:t>
            </a:r>
            <a:r>
              <a:rPr lang="en-US" dirty="0" err="1"/>
              <a:t>simCLR</a:t>
            </a:r>
            <a:r>
              <a:rPr lang="en-US" dirty="0"/>
              <a:t> Version 2)</a:t>
            </a:r>
          </a:p>
          <a:p>
            <a:pPr lvl="1">
              <a:lnSpc>
                <a:spcPct val="150000"/>
              </a:lnSpc>
            </a:pPr>
            <a:r>
              <a:rPr lang="en-US" dirty="0">
                <a:hlinkClick r:id="rId2"/>
              </a:rPr>
              <a:t>https://arxiv.org/pdf/2002.05709.pdf</a:t>
            </a:r>
            <a:endParaRPr lang="en-US" dirty="0"/>
          </a:p>
          <a:p>
            <a:pPr marL="285750" indent="-285750">
              <a:lnSpc>
                <a:spcPct val="150000"/>
              </a:lnSpc>
              <a:buFont typeface="Arial" panose="020B0604020202020204" pitchFamily="34" charset="0"/>
              <a:buChar char="•"/>
            </a:pPr>
            <a:r>
              <a:rPr lang="en-US" dirty="0"/>
              <a:t>Representation Learning: A Review and New Perspectives</a:t>
            </a:r>
          </a:p>
          <a:p>
            <a:pPr lvl="1">
              <a:lnSpc>
                <a:spcPct val="150000"/>
              </a:lnSpc>
            </a:pPr>
            <a:r>
              <a:rPr lang="en-US" dirty="0">
                <a:hlinkClick r:id="rId3"/>
              </a:rPr>
              <a:t>https://arxiv.org/pdf/1206.5538.pdf</a:t>
            </a:r>
            <a:endParaRPr lang="en-US" dirty="0"/>
          </a:p>
          <a:p>
            <a:pPr marL="285750" indent="-285750">
              <a:lnSpc>
                <a:spcPct val="150000"/>
              </a:lnSpc>
              <a:buFont typeface="Arial" panose="020B0604020202020204" pitchFamily="34" charset="0"/>
              <a:buChar char="•"/>
            </a:pPr>
            <a:r>
              <a:rPr lang="en-US" dirty="0"/>
              <a:t>Google’s GitHub for both versions of the framework (TensorFlow)</a:t>
            </a:r>
          </a:p>
          <a:p>
            <a:pPr lvl="1">
              <a:lnSpc>
                <a:spcPct val="150000"/>
              </a:lnSpc>
            </a:pPr>
            <a:r>
              <a:rPr lang="en-US" dirty="0">
                <a:hlinkClick r:id="rId4"/>
              </a:rPr>
              <a:t>https://github.com/google-research/simclr</a:t>
            </a:r>
            <a:endParaRPr lang="en-US" dirty="0"/>
          </a:p>
          <a:p>
            <a:pPr marL="285750" indent="-285750">
              <a:lnSpc>
                <a:spcPct val="150000"/>
              </a:lnSpc>
              <a:buFont typeface="Arial" panose="020B0604020202020204" pitchFamily="34" charset="0"/>
              <a:buChar char="•"/>
            </a:pPr>
            <a:r>
              <a:rPr lang="en-US" dirty="0"/>
              <a:t>A </a:t>
            </a:r>
            <a:r>
              <a:rPr lang="en-US" dirty="0" err="1"/>
              <a:t>PyTorch</a:t>
            </a:r>
            <a:r>
              <a:rPr lang="en-US" dirty="0"/>
              <a:t> implementation by </a:t>
            </a:r>
            <a:r>
              <a:rPr lang="en-US" dirty="0" err="1"/>
              <a:t>sthalles</a:t>
            </a:r>
            <a:endParaRPr lang="en-US" dirty="0"/>
          </a:p>
          <a:p>
            <a:pPr lvl="1">
              <a:lnSpc>
                <a:spcPct val="150000"/>
              </a:lnSpc>
            </a:pPr>
            <a:r>
              <a:rPr lang="en-US" dirty="0">
                <a:hlinkClick r:id="rId5"/>
              </a:rPr>
              <a:t>https://github.com/sthalles/SimCLR</a:t>
            </a:r>
            <a:endParaRPr lang="en-US" dirty="0"/>
          </a:p>
          <a:p>
            <a:pPr lvl="1">
              <a:lnSpc>
                <a:spcPct val="150000"/>
              </a:lnSpc>
            </a:pPr>
            <a:endParaRPr lang="en-US" dirty="0"/>
          </a:p>
          <a:p>
            <a:pPr lvl="1">
              <a:lnSpc>
                <a:spcPct val="150000"/>
              </a:lnSpc>
            </a:pPr>
            <a:endParaRPr lang="en-US" dirty="0"/>
          </a:p>
          <a:p>
            <a:pPr lvl="1">
              <a:lnSpc>
                <a:spcPct val="150000"/>
              </a:lnSpc>
            </a:pPr>
            <a:endParaRPr lang="en-US" dirty="0"/>
          </a:p>
          <a:p>
            <a:pPr lvl="1">
              <a:lnSpc>
                <a:spcPct val="150000"/>
              </a:lnSpc>
            </a:pPr>
            <a:br>
              <a:rPr lang="en-US" dirty="0"/>
            </a:br>
            <a:r>
              <a:rPr lang="en-US" dirty="0"/>
              <a:t>		</a:t>
            </a:r>
          </a:p>
          <a:p>
            <a:pPr lvl="1">
              <a:lnSpc>
                <a:spcPct val="150000"/>
              </a:lnSpc>
            </a:pPr>
            <a:endParaRPr lang="en-US" dirty="0"/>
          </a:p>
        </p:txBody>
      </p:sp>
    </p:spTree>
    <p:extLst>
      <p:ext uri="{BB962C8B-B14F-4D97-AF65-F5344CB8AC3E}">
        <p14:creationId xmlns:p14="http://schemas.microsoft.com/office/powerpoint/2010/main" val="1587603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00491D-BAD5-41F0-9CFC-36022C7762CA}"/>
              </a:ext>
            </a:extLst>
          </p:cNvPr>
          <p:cNvSpPr>
            <a:spLocks noGrp="1"/>
          </p:cNvSpPr>
          <p:nvPr>
            <p:ph type="ctrTitle"/>
          </p:nvPr>
        </p:nvSpPr>
        <p:spPr>
          <a:xfrm>
            <a:off x="1422874" y="561097"/>
            <a:ext cx="9144000" cy="890995"/>
          </a:xfrm>
        </p:spPr>
        <p:txBody>
          <a:bodyPr>
            <a:normAutofit fontScale="90000"/>
          </a:bodyPr>
          <a:lstStyle/>
          <a:p>
            <a:r>
              <a:rPr lang="en-US" dirty="0"/>
              <a:t>Uses of representations</a:t>
            </a:r>
          </a:p>
        </p:txBody>
      </p:sp>
      <p:sp>
        <p:nvSpPr>
          <p:cNvPr id="5" name="TextBox 4">
            <a:extLst>
              <a:ext uri="{FF2B5EF4-FFF2-40B4-BE49-F238E27FC236}">
                <a16:creationId xmlns:a16="http://schemas.microsoft.com/office/drawing/2014/main" id="{48AE1674-7C62-4C56-866A-A7407764DBD6}"/>
              </a:ext>
            </a:extLst>
          </p:cNvPr>
          <p:cNvSpPr txBox="1"/>
          <p:nvPr/>
        </p:nvSpPr>
        <p:spPr>
          <a:xfrm>
            <a:off x="408774" y="1782331"/>
            <a:ext cx="11374452" cy="1200329"/>
          </a:xfrm>
          <a:prstGeom prst="rect">
            <a:avLst/>
          </a:prstGeom>
          <a:noFill/>
        </p:spPr>
        <p:txBody>
          <a:bodyPr wrap="square" rtlCol="0">
            <a:spAutoFit/>
          </a:bodyPr>
          <a:lstStyle/>
          <a:p>
            <a:r>
              <a:rPr lang="en-US" b="1" dirty="0"/>
              <a:t>Model Complexity Reduction -  </a:t>
            </a:r>
            <a:r>
              <a:rPr lang="en-US" dirty="0"/>
              <a:t>For AI-tasks, such as vision and NLP, it seems hopeless to rely only on simple parametric models (such as linear models) because they cannot capture enough of the complexity of interest unless provided with the appropriate feature space. Assuming that pictures of dogs and cats are separable by a hyperplane may be too strict but their learnt representations may be separable.</a:t>
            </a:r>
          </a:p>
        </p:txBody>
      </p:sp>
      <p:pic>
        <p:nvPicPr>
          <p:cNvPr id="6" name="Picture 5">
            <a:extLst>
              <a:ext uri="{FF2B5EF4-FFF2-40B4-BE49-F238E27FC236}">
                <a16:creationId xmlns:a16="http://schemas.microsoft.com/office/drawing/2014/main" id="{B48E2697-3111-4063-A27C-4910155A45B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35920" y="3209242"/>
            <a:ext cx="4120159" cy="3087661"/>
          </a:xfrm>
          <a:prstGeom prst="rect">
            <a:avLst/>
          </a:prstGeom>
        </p:spPr>
      </p:pic>
      <p:sp>
        <p:nvSpPr>
          <p:cNvPr id="2" name="TextBox 1">
            <a:extLst>
              <a:ext uri="{FF2B5EF4-FFF2-40B4-BE49-F238E27FC236}">
                <a16:creationId xmlns:a16="http://schemas.microsoft.com/office/drawing/2014/main" id="{2C07554A-9B60-4B48-81DD-F5617F7279D6}"/>
              </a:ext>
            </a:extLst>
          </p:cNvPr>
          <p:cNvSpPr txBox="1"/>
          <p:nvPr/>
        </p:nvSpPr>
        <p:spPr>
          <a:xfrm>
            <a:off x="4128954" y="6323430"/>
            <a:ext cx="3934090" cy="400110"/>
          </a:xfrm>
          <a:prstGeom prst="rect">
            <a:avLst/>
          </a:prstGeom>
          <a:noFill/>
        </p:spPr>
        <p:txBody>
          <a:bodyPr wrap="none" rtlCol="0">
            <a:spAutoFit/>
          </a:bodyPr>
          <a:lstStyle/>
          <a:p>
            <a:r>
              <a:rPr lang="en-US" sz="1000" dirty="0"/>
              <a:t>Figure 2. Representations of the data are shown to be linearly separable</a:t>
            </a:r>
          </a:p>
          <a:p>
            <a:endParaRPr lang="en-US" sz="1000" dirty="0"/>
          </a:p>
        </p:txBody>
      </p:sp>
    </p:spTree>
    <p:extLst>
      <p:ext uri="{BB962C8B-B14F-4D97-AF65-F5344CB8AC3E}">
        <p14:creationId xmlns:p14="http://schemas.microsoft.com/office/powerpoint/2010/main" val="43237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00491D-BAD5-41F0-9CFC-36022C7762CA}"/>
              </a:ext>
            </a:extLst>
          </p:cNvPr>
          <p:cNvSpPr>
            <a:spLocks noGrp="1"/>
          </p:cNvSpPr>
          <p:nvPr>
            <p:ph type="ctrTitle"/>
          </p:nvPr>
        </p:nvSpPr>
        <p:spPr>
          <a:xfrm>
            <a:off x="1422874" y="561097"/>
            <a:ext cx="9144000" cy="890995"/>
          </a:xfrm>
        </p:spPr>
        <p:txBody>
          <a:bodyPr>
            <a:normAutofit fontScale="90000"/>
          </a:bodyPr>
          <a:lstStyle/>
          <a:p>
            <a:r>
              <a:rPr lang="en-US" dirty="0"/>
              <a:t>Uses of representations</a:t>
            </a:r>
          </a:p>
        </p:txBody>
      </p:sp>
      <p:sp>
        <p:nvSpPr>
          <p:cNvPr id="5" name="TextBox 4">
            <a:extLst>
              <a:ext uri="{FF2B5EF4-FFF2-40B4-BE49-F238E27FC236}">
                <a16:creationId xmlns:a16="http://schemas.microsoft.com/office/drawing/2014/main" id="{48AE1674-7C62-4C56-866A-A7407764DBD6}"/>
              </a:ext>
            </a:extLst>
          </p:cNvPr>
          <p:cNvSpPr txBox="1"/>
          <p:nvPr/>
        </p:nvSpPr>
        <p:spPr>
          <a:xfrm>
            <a:off x="408774" y="1782331"/>
            <a:ext cx="11374452" cy="1754326"/>
          </a:xfrm>
          <a:prstGeom prst="rect">
            <a:avLst/>
          </a:prstGeom>
          <a:noFill/>
        </p:spPr>
        <p:txBody>
          <a:bodyPr wrap="square" rtlCol="0">
            <a:spAutoFit/>
          </a:bodyPr>
          <a:lstStyle/>
          <a:p>
            <a:r>
              <a:rPr lang="en-US" b="1" dirty="0"/>
              <a:t>Sample Complexity Reduction -  </a:t>
            </a:r>
            <a:r>
              <a:rPr lang="en-US" dirty="0"/>
              <a:t>A useful representation which allows us to learn a simpler function may suggest that our task can be learnt with fewer samples. Statistical Learning theory quantifies the requirement as a function of the VC-Dimension. Other analysis methods include Natarajan’s Dimension, Rademacher Complexity and PAC Bayesian learning.</a:t>
            </a:r>
          </a:p>
          <a:p>
            <a:r>
              <a:rPr lang="en-US" dirty="0"/>
              <a:t>We would like to make use of this theory to learn representations from a large set of unlabeled data and train our simple models on our small sets of labeled data.</a:t>
            </a:r>
          </a:p>
          <a:p>
            <a:endParaRPr lang="en-US" dirty="0"/>
          </a:p>
        </p:txBody>
      </p:sp>
      <p:pic>
        <p:nvPicPr>
          <p:cNvPr id="6" name="Picture 5">
            <a:extLst>
              <a:ext uri="{FF2B5EF4-FFF2-40B4-BE49-F238E27FC236}">
                <a16:creationId xmlns:a16="http://schemas.microsoft.com/office/drawing/2014/main" id="{B48E2697-3111-4063-A27C-4910155A45B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323939" y="4102410"/>
            <a:ext cx="5544121" cy="1754325"/>
          </a:xfrm>
          <a:prstGeom prst="rect">
            <a:avLst/>
          </a:prstGeom>
        </p:spPr>
      </p:pic>
      <p:sp>
        <p:nvSpPr>
          <p:cNvPr id="2" name="TextBox 1">
            <a:extLst>
              <a:ext uri="{FF2B5EF4-FFF2-40B4-BE49-F238E27FC236}">
                <a16:creationId xmlns:a16="http://schemas.microsoft.com/office/drawing/2014/main" id="{CA24DD24-4C2A-4304-9D53-98284A62186F}"/>
              </a:ext>
            </a:extLst>
          </p:cNvPr>
          <p:cNvSpPr txBox="1"/>
          <p:nvPr/>
        </p:nvSpPr>
        <p:spPr>
          <a:xfrm>
            <a:off x="3473042" y="5996226"/>
            <a:ext cx="5395018" cy="707886"/>
          </a:xfrm>
          <a:prstGeom prst="rect">
            <a:avLst/>
          </a:prstGeom>
          <a:noFill/>
        </p:spPr>
        <p:txBody>
          <a:bodyPr wrap="square" rtlCol="0">
            <a:spAutoFit/>
          </a:bodyPr>
          <a:lstStyle/>
          <a:p>
            <a:r>
              <a:rPr lang="en-US" sz="1000" dirty="0"/>
              <a:t>Figure 3. Illustration of our dataset which consists of both labeled And unlabeled data. We learn our representations on the labeled data And then train a classifier on those representations instead of the original labeled data.</a:t>
            </a:r>
          </a:p>
          <a:p>
            <a:endParaRPr lang="en-US" sz="1000" dirty="0"/>
          </a:p>
        </p:txBody>
      </p:sp>
    </p:spTree>
    <p:extLst>
      <p:ext uri="{BB962C8B-B14F-4D97-AF65-F5344CB8AC3E}">
        <p14:creationId xmlns:p14="http://schemas.microsoft.com/office/powerpoint/2010/main" val="358048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92F94-EDF3-41DF-945C-750D6525048C}"/>
              </a:ext>
            </a:extLst>
          </p:cNvPr>
          <p:cNvSpPr>
            <a:spLocks noGrp="1"/>
          </p:cNvSpPr>
          <p:nvPr>
            <p:ph type="ctrTitle"/>
          </p:nvPr>
        </p:nvSpPr>
        <p:spPr>
          <a:xfrm>
            <a:off x="177824" y="492852"/>
            <a:ext cx="10971146" cy="957955"/>
          </a:xfrm>
        </p:spPr>
        <p:txBody>
          <a:bodyPr>
            <a:normAutofit/>
          </a:bodyPr>
          <a:lstStyle/>
          <a:p>
            <a:r>
              <a:rPr lang="en-US" dirty="0"/>
              <a:t>Representations in practice</a:t>
            </a:r>
          </a:p>
        </p:txBody>
      </p:sp>
      <p:sp>
        <p:nvSpPr>
          <p:cNvPr id="3" name="TextBox 2">
            <a:extLst>
              <a:ext uri="{FF2B5EF4-FFF2-40B4-BE49-F238E27FC236}">
                <a16:creationId xmlns:a16="http://schemas.microsoft.com/office/drawing/2014/main" id="{7747C5EF-BC95-48F8-9DCE-7871EA6E1CE7}"/>
              </a:ext>
            </a:extLst>
          </p:cNvPr>
          <p:cNvSpPr txBox="1"/>
          <p:nvPr/>
        </p:nvSpPr>
        <p:spPr>
          <a:xfrm>
            <a:off x="1897895" y="1591107"/>
            <a:ext cx="8396210" cy="646331"/>
          </a:xfrm>
          <a:prstGeom prst="rect">
            <a:avLst/>
          </a:prstGeom>
          <a:noFill/>
        </p:spPr>
        <p:txBody>
          <a:bodyPr wrap="square" rtlCol="0">
            <a:spAutoFit/>
          </a:bodyPr>
          <a:lstStyle/>
          <a:p>
            <a:r>
              <a:rPr lang="en-US" dirty="0"/>
              <a:t>Deep neural networks excel at perceptual tasks when labeled data are abundant, yet their performance degrades substantially when provided with limited supervision.</a:t>
            </a:r>
          </a:p>
        </p:txBody>
      </p:sp>
      <p:pic>
        <p:nvPicPr>
          <p:cNvPr id="5" name="Picture 4">
            <a:extLst>
              <a:ext uri="{FF2B5EF4-FFF2-40B4-BE49-F238E27FC236}">
                <a16:creationId xmlns:a16="http://schemas.microsoft.com/office/drawing/2014/main" id="{839307A4-E6DA-4592-8DEF-14BD6CE5752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49038" y="2528740"/>
            <a:ext cx="3828713" cy="3261048"/>
          </a:xfrm>
          <a:prstGeom prst="rect">
            <a:avLst/>
          </a:prstGeom>
        </p:spPr>
      </p:pic>
      <p:sp>
        <p:nvSpPr>
          <p:cNvPr id="6" name="TextBox 5">
            <a:extLst>
              <a:ext uri="{FF2B5EF4-FFF2-40B4-BE49-F238E27FC236}">
                <a16:creationId xmlns:a16="http://schemas.microsoft.com/office/drawing/2014/main" id="{55DC1BF1-F528-41CA-8BA2-9C8711B7DE77}"/>
              </a:ext>
            </a:extLst>
          </p:cNvPr>
          <p:cNvSpPr txBox="1"/>
          <p:nvPr/>
        </p:nvSpPr>
        <p:spPr>
          <a:xfrm>
            <a:off x="3505591" y="5912247"/>
            <a:ext cx="4315605" cy="861774"/>
          </a:xfrm>
          <a:prstGeom prst="rect">
            <a:avLst/>
          </a:prstGeom>
          <a:noFill/>
        </p:spPr>
        <p:txBody>
          <a:bodyPr wrap="none" rtlCol="0">
            <a:spAutoFit/>
          </a:bodyPr>
          <a:lstStyle/>
          <a:p>
            <a:r>
              <a:rPr lang="en-US" sz="1000" dirty="0"/>
              <a:t>Figure 4. Depicting the change in accuracy of supervised and unsupervised</a:t>
            </a:r>
          </a:p>
          <a:p>
            <a:r>
              <a:rPr lang="en-US" sz="1000" dirty="0"/>
              <a:t>Classifiers when trained on decreasing amounts of labeled data. Unsupervised</a:t>
            </a:r>
          </a:p>
          <a:p>
            <a:r>
              <a:rPr lang="en-US" sz="1000" dirty="0"/>
              <a:t>Classifiers retain high accuracy even when trained on small datasets and can</a:t>
            </a:r>
          </a:p>
          <a:p>
            <a:r>
              <a:rPr lang="en-US" sz="1000" dirty="0"/>
              <a:t>Achieve competitive accuracy with significantly fewer labels (horizontal arrows).</a:t>
            </a:r>
          </a:p>
          <a:p>
            <a:endParaRPr lang="en-US" sz="1000" dirty="0"/>
          </a:p>
        </p:txBody>
      </p:sp>
    </p:spTree>
    <p:extLst>
      <p:ext uri="{BB962C8B-B14F-4D97-AF65-F5344CB8AC3E}">
        <p14:creationId xmlns:p14="http://schemas.microsoft.com/office/powerpoint/2010/main" val="4207643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00491D-BAD5-41F0-9CFC-36022C7762CA}"/>
              </a:ext>
            </a:extLst>
          </p:cNvPr>
          <p:cNvSpPr>
            <a:spLocks noGrp="1"/>
          </p:cNvSpPr>
          <p:nvPr>
            <p:ph type="ctrTitle"/>
          </p:nvPr>
        </p:nvSpPr>
        <p:spPr>
          <a:xfrm>
            <a:off x="1524000" y="318420"/>
            <a:ext cx="9144000" cy="830997"/>
          </a:xfrm>
        </p:spPr>
        <p:txBody>
          <a:bodyPr>
            <a:normAutofit fontScale="90000"/>
          </a:bodyPr>
          <a:lstStyle/>
          <a:p>
            <a:r>
              <a:rPr lang="en-US" dirty="0"/>
              <a:t>Supervised Representation</a:t>
            </a:r>
          </a:p>
        </p:txBody>
      </p:sp>
      <p:sp>
        <p:nvSpPr>
          <p:cNvPr id="6" name="TextBox 5">
            <a:extLst>
              <a:ext uri="{FF2B5EF4-FFF2-40B4-BE49-F238E27FC236}">
                <a16:creationId xmlns:a16="http://schemas.microsoft.com/office/drawing/2014/main" id="{65C37579-97A5-4C55-8251-22F879852D77}"/>
              </a:ext>
            </a:extLst>
          </p:cNvPr>
          <p:cNvSpPr txBox="1"/>
          <p:nvPr/>
        </p:nvSpPr>
        <p:spPr>
          <a:xfrm>
            <a:off x="264096" y="5559493"/>
            <a:ext cx="11663808" cy="646331"/>
          </a:xfrm>
          <a:prstGeom prst="rect">
            <a:avLst/>
          </a:prstGeom>
          <a:noFill/>
        </p:spPr>
        <p:txBody>
          <a:bodyPr wrap="square" rtlCol="0">
            <a:spAutoFit/>
          </a:bodyPr>
          <a:lstStyle/>
          <a:p>
            <a:r>
              <a:rPr lang="en-US" dirty="0"/>
              <a:t>For images, a proof of existence for broadly useful representations is the output of the penultimate layer (the one before the </a:t>
            </a:r>
            <a:r>
              <a:rPr lang="en-US" dirty="0" err="1"/>
              <a:t>softmax</a:t>
            </a:r>
            <a:r>
              <a:rPr lang="en-US" dirty="0"/>
              <a:t>) of a network trained on the ImageNet dataset</a:t>
            </a:r>
          </a:p>
        </p:txBody>
      </p:sp>
      <p:pic>
        <p:nvPicPr>
          <p:cNvPr id="3" name="Picture 2">
            <a:extLst>
              <a:ext uri="{FF2B5EF4-FFF2-40B4-BE49-F238E27FC236}">
                <a16:creationId xmlns:a16="http://schemas.microsoft.com/office/drawing/2014/main" id="{02C15D4A-99E5-4F8F-8932-7D94E3D53C0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35944" y="804021"/>
            <a:ext cx="7920112" cy="5100868"/>
          </a:xfrm>
          <a:prstGeom prst="rect">
            <a:avLst/>
          </a:prstGeom>
        </p:spPr>
      </p:pic>
      <p:sp>
        <p:nvSpPr>
          <p:cNvPr id="5" name="Rectangle 4">
            <a:extLst>
              <a:ext uri="{FF2B5EF4-FFF2-40B4-BE49-F238E27FC236}">
                <a16:creationId xmlns:a16="http://schemas.microsoft.com/office/drawing/2014/main" id="{45647957-320D-42EE-BFF4-8E8BE9B724FF}"/>
              </a:ext>
            </a:extLst>
          </p:cNvPr>
          <p:cNvSpPr/>
          <p:nvPr/>
        </p:nvSpPr>
        <p:spPr>
          <a:xfrm>
            <a:off x="7667538" y="2179040"/>
            <a:ext cx="662730" cy="2499920"/>
          </a:xfrm>
          <a:prstGeom prst="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1863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00491D-BAD5-41F0-9CFC-36022C7762CA}"/>
              </a:ext>
            </a:extLst>
          </p:cNvPr>
          <p:cNvSpPr>
            <a:spLocks noGrp="1"/>
          </p:cNvSpPr>
          <p:nvPr>
            <p:ph type="ctrTitle"/>
          </p:nvPr>
        </p:nvSpPr>
        <p:spPr>
          <a:xfrm>
            <a:off x="1422873" y="898874"/>
            <a:ext cx="9144000" cy="890995"/>
          </a:xfrm>
        </p:spPr>
        <p:txBody>
          <a:bodyPr>
            <a:normAutofit fontScale="90000"/>
          </a:bodyPr>
          <a:lstStyle/>
          <a:p>
            <a:r>
              <a:rPr lang="en-US" dirty="0"/>
              <a:t>Unsupervised Representation Learning</a:t>
            </a:r>
          </a:p>
        </p:txBody>
      </p:sp>
      <p:sp>
        <p:nvSpPr>
          <p:cNvPr id="5" name="TextBox 4">
            <a:extLst>
              <a:ext uri="{FF2B5EF4-FFF2-40B4-BE49-F238E27FC236}">
                <a16:creationId xmlns:a16="http://schemas.microsoft.com/office/drawing/2014/main" id="{48AE1674-7C62-4C56-866A-A7407764DBD6}"/>
              </a:ext>
            </a:extLst>
          </p:cNvPr>
          <p:cNvSpPr txBox="1"/>
          <p:nvPr/>
        </p:nvSpPr>
        <p:spPr>
          <a:xfrm>
            <a:off x="408774" y="1825749"/>
            <a:ext cx="11374452" cy="2862322"/>
          </a:xfrm>
          <a:prstGeom prst="rect">
            <a:avLst/>
          </a:prstGeom>
          <a:noFill/>
        </p:spPr>
        <p:txBody>
          <a:bodyPr wrap="square" rtlCol="0">
            <a:spAutoFit/>
          </a:bodyPr>
          <a:lstStyle/>
          <a:p>
            <a:r>
              <a:rPr lang="en-US" dirty="0"/>
              <a:t>Unsupervised representation learning aims at extracting features representation from an unlabeled dataset for downstream tasks such as classification. An unsupervised representation learning model is typically learnt by solving a pretext task without supervised information. Trained model work as a feature extractor for supervised tasks.</a:t>
            </a:r>
          </a:p>
          <a:p>
            <a:pPr algn="l"/>
            <a:endParaRPr lang="en-US" dirty="0"/>
          </a:p>
          <a:p>
            <a:r>
              <a:rPr lang="en-US" b="1" dirty="0"/>
              <a:t>Pretext Task:</a:t>
            </a:r>
            <a:r>
              <a:rPr lang="en-US" dirty="0"/>
              <a:t> Pretext tasks are pre-designed tasks for systems to solve, features are learned by learning objective functions of pretext tasks.</a:t>
            </a:r>
          </a:p>
          <a:p>
            <a:endParaRPr lang="en-US" dirty="0"/>
          </a:p>
          <a:p>
            <a:r>
              <a:rPr lang="en-US" b="1" dirty="0"/>
              <a:t>Downstream Task:</a:t>
            </a:r>
            <a:r>
              <a:rPr lang="en-US" dirty="0"/>
              <a:t> Downstream tasks are computer vision applications that are used to evaluate the quality of features learned by self-supervised learning. These applications can greatly benefit from the pretrained models when training data are scarce.</a:t>
            </a:r>
          </a:p>
        </p:txBody>
      </p:sp>
      <p:pic>
        <p:nvPicPr>
          <p:cNvPr id="3" name="Picture 2">
            <a:extLst>
              <a:ext uri="{FF2B5EF4-FFF2-40B4-BE49-F238E27FC236}">
                <a16:creationId xmlns:a16="http://schemas.microsoft.com/office/drawing/2014/main" id="{F75D9FFC-BFE2-4319-B3F5-62C00AE4E15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42211" y="5032251"/>
            <a:ext cx="4505325" cy="1264652"/>
          </a:xfrm>
          <a:prstGeom prst="rect">
            <a:avLst/>
          </a:prstGeom>
        </p:spPr>
      </p:pic>
    </p:spTree>
    <p:extLst>
      <p:ext uri="{BB962C8B-B14F-4D97-AF65-F5344CB8AC3E}">
        <p14:creationId xmlns:p14="http://schemas.microsoft.com/office/powerpoint/2010/main" val="22718928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7889</TotalTime>
  <Words>3060</Words>
  <Application>Microsoft Office PowerPoint</Application>
  <PresentationFormat>Widescreen</PresentationFormat>
  <Paragraphs>223</Paragraphs>
  <Slides>40</Slides>
  <Notes>0</Notes>
  <HiddenSlides>7</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Calibri Light</vt:lpstr>
      <vt:lpstr>Cambria Math</vt:lpstr>
      <vt:lpstr>Office Theme</vt:lpstr>
      <vt:lpstr>simCLR : A Simple Framework  for Contrastive Learning of Visual Representations</vt:lpstr>
      <vt:lpstr>Representation Learning</vt:lpstr>
      <vt:lpstr>Representation Learning</vt:lpstr>
      <vt:lpstr>Uses of representations</vt:lpstr>
      <vt:lpstr>Uses of representations</vt:lpstr>
      <vt:lpstr>Uses of representations</vt:lpstr>
      <vt:lpstr>Representations in practice</vt:lpstr>
      <vt:lpstr>Supervised Representation</vt:lpstr>
      <vt:lpstr>Unsupervised Representation Learning</vt:lpstr>
      <vt:lpstr>Unsupervised Representation</vt:lpstr>
      <vt:lpstr>Learning and Evaluating</vt:lpstr>
      <vt:lpstr>CURL</vt:lpstr>
      <vt:lpstr>Intuition of Contrastive Learning</vt:lpstr>
      <vt:lpstr>Learning by contrasting</vt:lpstr>
      <vt:lpstr>CURL</vt:lpstr>
      <vt:lpstr>Learning by contrasting</vt:lpstr>
      <vt:lpstr>Framework for Contrastive Learning</vt:lpstr>
      <vt:lpstr>Why should it work ? </vt:lpstr>
      <vt:lpstr>Framework Analysis</vt:lpstr>
      <vt:lpstr>Simple Analysis</vt:lpstr>
      <vt:lpstr>Analysis continued</vt:lpstr>
      <vt:lpstr>Assumptions and Intuitions aside..</vt:lpstr>
      <vt:lpstr>SimCLR : Learning visual representations</vt:lpstr>
      <vt:lpstr>Augmentations</vt:lpstr>
      <vt:lpstr>SimCLR : Components</vt:lpstr>
      <vt:lpstr>Step by step</vt:lpstr>
      <vt:lpstr>Step by step</vt:lpstr>
      <vt:lpstr>Step by step</vt:lpstr>
      <vt:lpstr>Step by step</vt:lpstr>
      <vt:lpstr>Step by step</vt:lpstr>
      <vt:lpstr>Simulation </vt:lpstr>
      <vt:lpstr>NT-Xent: Normalized Temperature-Scaled Cross Entropy</vt:lpstr>
      <vt:lpstr>Training the network</vt:lpstr>
      <vt:lpstr>Results - Paper</vt:lpstr>
      <vt:lpstr>Results - Paper</vt:lpstr>
      <vt:lpstr>Real results</vt:lpstr>
      <vt:lpstr>Real results</vt:lpstr>
      <vt:lpstr>Conclusions</vt:lpstr>
      <vt:lpstr>What’s next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simCLR : A Simple framework  for Contrastive Unsupervised Representation Learning</dc:title>
  <dc:creator>Yuval Lavie</dc:creator>
  <cp:lastModifiedBy>Yuval Lavie</cp:lastModifiedBy>
  <cp:revision>134</cp:revision>
  <dcterms:created xsi:type="dcterms:W3CDTF">2020-06-25T12:37:04Z</dcterms:created>
  <dcterms:modified xsi:type="dcterms:W3CDTF">2020-07-19T09:46:56Z</dcterms:modified>
</cp:coreProperties>
</file>